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341" r:id="rId2"/>
    <p:sldId id="627" r:id="rId3"/>
    <p:sldId id="634" r:id="rId4"/>
    <p:sldId id="612" r:id="rId5"/>
    <p:sldId id="650" r:id="rId6"/>
    <p:sldId id="611" r:id="rId7"/>
    <p:sldId id="660" r:id="rId8"/>
    <p:sldId id="661" r:id="rId9"/>
    <p:sldId id="655" r:id="rId10"/>
    <p:sldId id="658" r:id="rId11"/>
    <p:sldId id="613" r:id="rId12"/>
    <p:sldId id="610" r:id="rId13"/>
    <p:sldId id="644" r:id="rId14"/>
    <p:sldId id="637" r:id="rId15"/>
    <p:sldId id="646" r:id="rId16"/>
    <p:sldId id="638" r:id="rId17"/>
    <p:sldId id="329" r:id="rId18"/>
  </p:sldIdLst>
  <p:sldSz cx="9144000" cy="5143500" type="screen16x9"/>
  <p:notesSz cx="6735763" cy="9799638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DejaVu Serif" charset="0"/>
      <p:regular r:id="rId25"/>
      <p:bold r:id="rId26"/>
      <p:italic r:id="rId27"/>
      <p:boldItalic r:id="rId28"/>
    </p:embeddedFont>
    <p:embeddedFont>
      <p:font typeface="Helvetica" charset="0"/>
      <p:regular r:id="rId29"/>
      <p:bold r:id="rId30"/>
      <p:italic r:id="rId31"/>
      <p:boldItalic r:id="rId32"/>
    </p:embeddedFont>
    <p:embeddedFont>
      <p:font typeface="Calibri Light" pitchFamily="34" charset="0"/>
      <p:regular r:id="rId33"/>
      <p:italic r:id="rId3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DE597"/>
    <a:srgbClr val="B3C9E3"/>
    <a:srgbClr val="CFD6E4"/>
    <a:srgbClr val="FFCCFF"/>
    <a:srgbClr val="67CF3D"/>
    <a:srgbClr val="F1F5F9"/>
    <a:srgbClr val="336F1B"/>
    <a:srgbClr val="FFE269"/>
    <a:srgbClr val="86D965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062" autoAdjust="0"/>
    <p:restoredTop sz="99883" autoAdjust="0"/>
  </p:normalViewPr>
  <p:slideViewPr>
    <p:cSldViewPr>
      <p:cViewPr varScale="1">
        <p:scale>
          <a:sx n="88" d="100"/>
          <a:sy n="88" d="100"/>
        </p:scale>
        <p:origin x="-67" y="-374"/>
      </p:cViewPr>
      <p:guideLst>
        <p:guide orient="horz" pos="1620"/>
        <p:guide pos="2925"/>
      </p:guideLst>
    </p:cSldViewPr>
  </p:slideViewPr>
  <p:outlineViewPr>
    <p:cViewPr>
      <p:scale>
        <a:sx n="33" d="100"/>
        <a:sy n="33" d="100"/>
      </p:scale>
      <p:origin x="0" y="120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выпускников 11 класса 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Верхошижемский</c:v>
                </c:pt>
                <c:pt idx="1">
                  <c:v>Кикнурский</c:v>
                </c:pt>
                <c:pt idx="2">
                  <c:v>Лебяжский</c:v>
                </c:pt>
                <c:pt idx="3">
                  <c:v>Пижанский</c:v>
                </c:pt>
                <c:pt idx="4">
                  <c:v>Санчурский</c:v>
                </c:pt>
                <c:pt idx="5">
                  <c:v>Советский</c:v>
                </c:pt>
                <c:pt idx="6">
                  <c:v>Тужинский</c:v>
                </c:pt>
                <c:pt idx="7">
                  <c:v>Яранский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</c:v>
                </c:pt>
                <c:pt idx="1">
                  <c:v>37</c:v>
                </c:pt>
                <c:pt idx="2">
                  <c:v>36</c:v>
                </c:pt>
                <c:pt idx="3">
                  <c:v>40</c:v>
                </c:pt>
                <c:pt idx="4">
                  <c:v>20</c:v>
                </c:pt>
                <c:pt idx="5">
                  <c:v>98</c:v>
                </c:pt>
                <c:pt idx="6">
                  <c:v>41</c:v>
                </c:pt>
                <c:pt idx="7">
                  <c:v>117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том числе, поступившие в техникумы и  ВУЗы других регионов </c:v>
                </c:pt>
              </c:strCache>
            </c:strRef>
          </c:tx>
          <c:spPr>
            <a:solidFill>
              <a:srgbClr val="ADE597"/>
            </a:solidFill>
          </c:spPr>
          <c:dLbls>
            <c:dLbl>
              <c:idx val="0"/>
              <c:layout>
                <c:manualLayout>
                  <c:x val="1.356686863852757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95858579815939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742020117422848E-2"/>
                  <c:y val="5.689332009705016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958585798159394E-2"/>
                  <c:y val="1.13782160405116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56686863852756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Верхошижемский</c:v>
                </c:pt>
                <c:pt idx="1">
                  <c:v>Кикнурский</c:v>
                </c:pt>
                <c:pt idx="2">
                  <c:v>Лебяжский</c:v>
                </c:pt>
                <c:pt idx="3">
                  <c:v>Пижанский</c:v>
                </c:pt>
                <c:pt idx="4">
                  <c:v>Санчурский</c:v>
                </c:pt>
                <c:pt idx="5">
                  <c:v>Советский</c:v>
                </c:pt>
                <c:pt idx="6">
                  <c:v>Тужинский</c:v>
                </c:pt>
                <c:pt idx="7">
                  <c:v>Яранский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</c:v>
                </c:pt>
                <c:pt idx="1">
                  <c:v>20</c:v>
                </c:pt>
                <c:pt idx="2">
                  <c:v>13</c:v>
                </c:pt>
                <c:pt idx="3">
                  <c:v>14</c:v>
                </c:pt>
                <c:pt idx="4">
                  <c:v>16</c:v>
                </c:pt>
                <c:pt idx="5">
                  <c:v>30</c:v>
                </c:pt>
                <c:pt idx="6">
                  <c:v>12</c:v>
                </c:pt>
                <c:pt idx="7">
                  <c:v>68</c:v>
                </c:pt>
              </c:numCache>
            </c:numRef>
          </c:val>
        </c:ser>
        <c:axId val="90547328"/>
        <c:axId val="90548864"/>
      </c:barChart>
      <c:catAx>
        <c:axId val="90547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solidFill>
                  <a:schemeClr val="tx1">
                    <a:lumMod val="90000"/>
                    <a:lumOff val="10000"/>
                  </a:schemeClr>
                </a:solidFill>
              </a:defRPr>
            </a:pPr>
            <a:endParaRPr lang="ru-RU"/>
          </a:p>
        </c:txPr>
        <c:crossAx val="90548864"/>
        <c:crosses val="autoZero"/>
        <c:auto val="1"/>
        <c:lblAlgn val="ctr"/>
        <c:lblOffset val="100"/>
      </c:catAx>
      <c:valAx>
        <c:axId val="90548864"/>
        <c:scaling>
          <c:orientation val="minMax"/>
        </c:scaling>
        <c:delete val="1"/>
        <c:axPos val="l"/>
        <c:numFmt formatCode="General" sourceLinked="1"/>
        <c:tickLblPos val="none"/>
        <c:crossAx val="905473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00">
              <a:solidFill>
                <a:schemeClr val="tx1">
                  <a:lumMod val="90000"/>
                  <a:lumOff val="10000"/>
                </a:schemeClr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0446254763963492E-2"/>
          <c:y val="2.2581155003941401E-2"/>
          <c:w val="0.95422754959593847"/>
          <c:h val="0.682794173663248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класс</c:v>
                </c:pt>
              </c:strCache>
            </c:strRef>
          </c:tx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6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Санчурский</c:v>
                </c:pt>
                <c:pt idx="1">
                  <c:v>Яранский</c:v>
                </c:pt>
                <c:pt idx="2">
                  <c:v>Кикнурский</c:v>
                </c:pt>
                <c:pt idx="3">
                  <c:v>Лебяжский</c:v>
                </c:pt>
                <c:pt idx="4">
                  <c:v>Пижанский</c:v>
                </c:pt>
                <c:pt idx="5">
                  <c:v>Советский</c:v>
                </c:pt>
                <c:pt idx="6">
                  <c:v>Тужинский</c:v>
                </c:pt>
                <c:pt idx="7">
                  <c:v>Верхошижемский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80</c:v>
                </c:pt>
                <c:pt idx="1">
                  <c:v>58</c:v>
                </c:pt>
                <c:pt idx="2">
                  <c:v>54</c:v>
                </c:pt>
                <c:pt idx="3">
                  <c:v>36</c:v>
                </c:pt>
                <c:pt idx="4">
                  <c:v>35</c:v>
                </c:pt>
                <c:pt idx="5">
                  <c:v>31</c:v>
                </c:pt>
                <c:pt idx="6">
                  <c:v>29</c:v>
                </c:pt>
                <c:pt idx="7">
                  <c:v>23.076923076923066</c:v>
                </c:pt>
              </c:numCache>
            </c:numRef>
          </c:val>
        </c:ser>
        <c:dLbls>
          <c:showVal val="1"/>
        </c:dLbls>
        <c:shape val="box"/>
        <c:axId val="90736128"/>
        <c:axId val="90737664"/>
        <c:axId val="0"/>
      </c:bar3DChart>
      <c:catAx>
        <c:axId val="90736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90737664"/>
        <c:crosses val="autoZero"/>
        <c:auto val="1"/>
        <c:lblAlgn val="ctr"/>
        <c:lblOffset val="100"/>
      </c:catAx>
      <c:valAx>
        <c:axId val="90737664"/>
        <c:scaling>
          <c:orientation val="minMax"/>
        </c:scaling>
        <c:delete val="1"/>
        <c:axPos val="l"/>
        <c:numFmt formatCode="0" sourceLinked="1"/>
        <c:tickLblPos val="none"/>
        <c:crossAx val="90736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0446254763963492E-2"/>
          <c:y val="2.2581155003941401E-2"/>
          <c:w val="0.95422754959593847"/>
          <c:h val="0.682794173663248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класс</c:v>
                </c:pt>
              </c:strCache>
            </c:strRef>
          </c:tx>
          <c:spPr>
            <a:solidFill>
              <a:srgbClr val="ADE597"/>
            </a:solidFill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Яранский</c:v>
                </c:pt>
                <c:pt idx="1">
                  <c:v>Советский</c:v>
                </c:pt>
                <c:pt idx="2">
                  <c:v>Пижанский</c:v>
                </c:pt>
                <c:pt idx="3">
                  <c:v>Верхошижемский</c:v>
                </c:pt>
                <c:pt idx="4">
                  <c:v>Лебяжский</c:v>
                </c:pt>
                <c:pt idx="5">
                  <c:v>Кикнурский</c:v>
                </c:pt>
                <c:pt idx="6">
                  <c:v>Тужинский</c:v>
                </c:pt>
                <c:pt idx="7">
                  <c:v>Санчурский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249</c:v>
                </c:pt>
                <c:pt idx="1">
                  <c:v>237</c:v>
                </c:pt>
                <c:pt idx="2">
                  <c:v>125</c:v>
                </c:pt>
                <c:pt idx="3">
                  <c:v>87</c:v>
                </c:pt>
                <c:pt idx="4">
                  <c:v>76</c:v>
                </c:pt>
                <c:pt idx="5">
                  <c:v>74</c:v>
                </c:pt>
                <c:pt idx="6">
                  <c:v>67</c:v>
                </c:pt>
                <c:pt idx="7">
                  <c:v>66</c:v>
                </c:pt>
              </c:numCache>
            </c:numRef>
          </c:val>
        </c:ser>
        <c:dLbls>
          <c:showVal val="1"/>
        </c:dLbls>
        <c:shape val="box"/>
        <c:axId val="90763264"/>
        <c:axId val="90764800"/>
        <c:axId val="0"/>
      </c:bar3DChart>
      <c:catAx>
        <c:axId val="90763264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90764800"/>
        <c:crosses val="autoZero"/>
        <c:auto val="1"/>
        <c:lblAlgn val="ctr"/>
        <c:lblOffset val="100"/>
      </c:catAx>
      <c:valAx>
        <c:axId val="90764800"/>
        <c:scaling>
          <c:orientation val="minMax"/>
        </c:scaling>
        <c:delete val="1"/>
        <c:axPos val="l"/>
        <c:numFmt formatCode="General" sourceLinked="1"/>
        <c:tickLblPos val="none"/>
        <c:crossAx val="90763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0446254763963492E-2"/>
          <c:y val="2.2581155003941401E-2"/>
          <c:w val="0.95422754959593847"/>
          <c:h val="0.682794173663247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класс</c:v>
                </c:pt>
              </c:strCache>
            </c:strRef>
          </c:tx>
          <c:dLbls>
            <c:dLbl>
              <c:idx val="0"/>
              <c:layout>
                <c:manualLayout>
                  <c:x val="-2.670282817587704E-2"/>
                  <c:y val="3.0941981105413255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8565188663247953E-2"/>
                </c:manualLayout>
              </c:layout>
              <c:showVal val="1"/>
            </c:dLbl>
            <c:dLbl>
              <c:idx val="2"/>
              <c:layout>
                <c:manualLayout>
                  <c:x val="4.2162360277700588E-3"/>
                  <c:y val="-1.8565188663247953E-2"/>
                </c:manualLayout>
              </c:layout>
              <c:showVal val="1"/>
            </c:dLbl>
            <c:dLbl>
              <c:idx val="3"/>
              <c:layout>
                <c:manualLayout>
                  <c:x val="1.4054120092566347E-3"/>
                  <c:y val="-3.0941981105413255E-3"/>
                </c:manualLayout>
              </c:layout>
              <c:showVal val="1"/>
            </c:dLbl>
            <c:dLbl>
              <c:idx val="7"/>
              <c:layout>
                <c:manualLayout>
                  <c:x val="5.621648037026741E-3"/>
                  <c:y val="-2.1659386773789285E-2"/>
                </c:manualLayout>
              </c:layout>
              <c:showVal val="1"/>
            </c:dLbl>
            <c:showVal val="1"/>
          </c:dLbls>
          <c:cat>
            <c:strRef>
              <c:f>Лист1!$A$2:$A$9</c:f>
              <c:strCache>
                <c:ptCount val="8"/>
                <c:pt idx="0">
                  <c:v>Яранский</c:v>
                </c:pt>
                <c:pt idx="1">
                  <c:v>Пижанский</c:v>
                </c:pt>
                <c:pt idx="2">
                  <c:v>Санчурский</c:v>
                </c:pt>
                <c:pt idx="3">
                  <c:v>Кикнурский</c:v>
                </c:pt>
                <c:pt idx="4">
                  <c:v>Тужинский</c:v>
                </c:pt>
                <c:pt idx="5">
                  <c:v>Советский</c:v>
                </c:pt>
                <c:pt idx="6">
                  <c:v>Лебяжский</c:v>
                </c:pt>
                <c:pt idx="7">
                  <c:v>Верхошижемский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50</c:v>
                </c:pt>
                <c:pt idx="1">
                  <c:v>27</c:v>
                </c:pt>
                <c:pt idx="2">
                  <c:v>27</c:v>
                </c:pt>
                <c:pt idx="3">
                  <c:v>21</c:v>
                </c:pt>
                <c:pt idx="4">
                  <c:v>10</c:v>
                </c:pt>
                <c:pt idx="5">
                  <c:v>9</c:v>
                </c:pt>
                <c:pt idx="6">
                  <c:v>3.8961038961038943</c:v>
                </c:pt>
                <c:pt idx="7">
                  <c:v>1.2820512820512819</c:v>
                </c:pt>
              </c:numCache>
            </c:numRef>
          </c:val>
        </c:ser>
        <c:dLbls>
          <c:showVal val="1"/>
        </c:dLbls>
        <c:shape val="box"/>
        <c:axId val="93416064"/>
        <c:axId val="93454720"/>
        <c:axId val="0"/>
      </c:bar3DChart>
      <c:catAx>
        <c:axId val="93416064"/>
        <c:scaling>
          <c:orientation val="minMax"/>
        </c:scaling>
        <c:axPos val="b"/>
        <c:tickLblPos val="nextTo"/>
        <c:crossAx val="93454720"/>
        <c:crosses val="autoZero"/>
        <c:auto val="1"/>
        <c:lblAlgn val="ctr"/>
        <c:lblOffset val="100"/>
      </c:catAx>
      <c:valAx>
        <c:axId val="93454720"/>
        <c:scaling>
          <c:orientation val="minMax"/>
        </c:scaling>
        <c:delete val="1"/>
        <c:axPos val="l"/>
        <c:numFmt formatCode="0" sourceLinked="1"/>
        <c:tickLblPos val="none"/>
        <c:crossAx val="934160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9394882050142582E-2"/>
          <c:y val="0.15285315520497722"/>
          <c:w val="0.94121023589971486"/>
          <c:h val="0.392834823908459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spPr>
            <a:solidFill>
              <a:srgbClr val="B3C9E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СПО</c:v>
                </c:pt>
                <c:pt idx="1">
                  <c:v>ВПО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35906</c:v>
                </c:pt>
                <c:pt idx="1">
                  <c:v>12601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студентов</c:v>
                </c:pt>
              </c:strCache>
            </c:strRef>
          </c:tx>
          <c:spPr>
            <a:solidFill>
              <a:srgbClr val="ADE59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2.867793370745662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СПО</c:v>
                </c:pt>
                <c:pt idx="1">
                  <c:v>ВПО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26287</c:v>
                </c:pt>
                <c:pt idx="1">
                  <c:v>32854</c:v>
                </c:pt>
              </c:numCache>
            </c:numRef>
          </c:val>
        </c:ser>
        <c:dLbls>
          <c:showVal val="1"/>
        </c:dLbls>
        <c:gapWidth val="75"/>
        <c:axId val="65666432"/>
        <c:axId val="67310720"/>
      </c:barChart>
      <c:catAx>
        <c:axId val="656664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ru-RU"/>
          </a:p>
        </c:txPr>
        <c:crossAx val="67310720"/>
        <c:crosses val="autoZero"/>
        <c:auto val="1"/>
        <c:lblAlgn val="ctr"/>
        <c:lblOffset val="100"/>
      </c:catAx>
      <c:valAx>
        <c:axId val="673107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5666432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1200" b="0">
                <a:solidFill>
                  <a:srgbClr val="007A37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4676216531496065"/>
          <c:w val="1"/>
          <c:h val="0.18269011776469291"/>
        </c:manualLayout>
      </c:layout>
      <c:txPr>
        <a:bodyPr/>
        <a:lstStyle/>
        <a:p>
          <a:pPr>
            <a:defRPr sz="1200" b="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664309407798282"/>
          <c:y val="2.0951243512625683E-2"/>
          <c:w val="0.68435572376016196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spPr>
            <a:solidFill>
              <a:srgbClr val="B3C9E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spPr>
              <a:solidFill>
                <a:srgbClr val="ADE59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78%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22% 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СПО</c:v>
                </c:pt>
                <c:pt idx="1">
                  <c:v>ВПО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7199</c:v>
                </c:pt>
                <c:pt idx="1">
                  <c:v>1107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"/>
          <c:y val="0.86077181900423916"/>
          <c:w val="0.32254930611574639"/>
          <c:h val="0.12914983652610074"/>
        </c:manualLayout>
      </c:layout>
      <c:txPr>
        <a:bodyPr/>
        <a:lstStyle/>
        <a:p>
          <a:pPr>
            <a:defRPr sz="1200" b="1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0446254763963492E-2"/>
          <c:y val="2.2581155003941401E-2"/>
          <c:w val="0.95422754959593847"/>
          <c:h val="0.579704479732129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класс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Верхошижемский</c:v>
                </c:pt>
                <c:pt idx="1">
                  <c:v>Кикнурский</c:v>
                </c:pt>
                <c:pt idx="2">
                  <c:v>Лебяжский</c:v>
                </c:pt>
                <c:pt idx="3">
                  <c:v>Пижанский</c:v>
                </c:pt>
                <c:pt idx="4">
                  <c:v>Санчурский</c:v>
                </c:pt>
                <c:pt idx="5">
                  <c:v>Советский</c:v>
                </c:pt>
                <c:pt idx="6">
                  <c:v>Тужинский</c:v>
                </c:pt>
                <c:pt idx="7">
                  <c:v>Яранский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39.823008849557532</c:v>
                </c:pt>
                <c:pt idx="1">
                  <c:v>46.846846846846844</c:v>
                </c:pt>
                <c:pt idx="2">
                  <c:v>34.821428571428541</c:v>
                </c:pt>
                <c:pt idx="3">
                  <c:v>52.121212121212125</c:v>
                </c:pt>
                <c:pt idx="4">
                  <c:v>48.93617021276598</c:v>
                </c:pt>
                <c:pt idx="5">
                  <c:v>51.940298507462643</c:v>
                </c:pt>
                <c:pt idx="6">
                  <c:v>40.740740740740762</c:v>
                </c:pt>
                <c:pt idx="7">
                  <c:v>41.530054644808764</c:v>
                </c:pt>
              </c:numCache>
            </c:numRef>
          </c:val>
        </c:ser>
        <c:dLbls>
          <c:showVal val="1"/>
        </c:dLbls>
        <c:shape val="box"/>
        <c:axId val="116964352"/>
        <c:axId val="116966144"/>
        <c:axId val="0"/>
      </c:bar3DChart>
      <c:catAx>
        <c:axId val="116964352"/>
        <c:scaling>
          <c:orientation val="minMax"/>
        </c:scaling>
        <c:axPos val="b"/>
        <c:numFmt formatCode="General" sourceLinked="1"/>
        <c:tickLblPos val="nextTo"/>
        <c:crossAx val="116966144"/>
        <c:crosses val="autoZero"/>
        <c:auto val="1"/>
        <c:lblAlgn val="ctr"/>
        <c:lblOffset val="100"/>
      </c:catAx>
      <c:valAx>
        <c:axId val="116966144"/>
        <c:scaling>
          <c:orientation val="minMax"/>
        </c:scaling>
        <c:delete val="1"/>
        <c:axPos val="l"/>
        <c:majorGridlines/>
        <c:numFmt formatCode="0" sourceLinked="1"/>
        <c:tickLblPos val="none"/>
        <c:crossAx val="116964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FF0C5-98F7-42EB-943E-3781A1E5F3F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32CDFC3-EFB1-4BAA-9FCE-AB8CA0A61435}">
      <dgm:prSet phldrT="[Текст]" custT="1"/>
      <dgm:spPr>
        <a:solidFill>
          <a:schemeClr val="accent1">
            <a:lumMod val="20000"/>
            <a:lumOff val="80000"/>
          </a:schemeClr>
        </a:solidFill>
        <a:ln w="9525"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Информирование о рынке труда и востребованных специальностях</a:t>
          </a:r>
          <a:endParaRPr lang="ru-RU" sz="1400" dirty="0">
            <a:solidFill>
              <a:srgbClr val="002060"/>
            </a:solidFill>
          </a:endParaRPr>
        </a:p>
      </dgm:t>
    </dgm:pt>
    <dgm:pt modelId="{C8C121CB-02B7-4675-AB62-83F022AC37F1}" type="parTrans" cxnId="{E7C36BE7-9490-4879-8E7F-B237B41F1CE5}">
      <dgm:prSet/>
      <dgm:spPr/>
      <dgm:t>
        <a:bodyPr/>
        <a:lstStyle/>
        <a:p>
          <a:endParaRPr lang="ru-RU"/>
        </a:p>
      </dgm:t>
    </dgm:pt>
    <dgm:pt modelId="{864B57CE-A051-48C6-9347-37881B55F024}" type="sibTrans" cxnId="{E7C36BE7-9490-4879-8E7F-B237B41F1CE5}">
      <dgm:prSet/>
      <dgm:spPr/>
      <dgm:t>
        <a:bodyPr/>
        <a:lstStyle/>
        <a:p>
          <a:endParaRPr lang="ru-RU"/>
        </a:p>
      </dgm:t>
    </dgm:pt>
    <dgm:pt modelId="{3399039A-1347-4169-B19E-AC7203CFCF61}">
      <dgm:prSet phldrT="[Текст]" custT="1"/>
      <dgm:spPr>
        <a:solidFill>
          <a:schemeClr val="tx2">
            <a:lumMod val="40000"/>
            <a:lumOff val="60000"/>
          </a:schemeClr>
        </a:solidFill>
        <a:ln w="9525"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Информирование о ВУЗах области, в которых обучают востребованным специальностям</a:t>
          </a:r>
          <a:endParaRPr lang="ru-RU" sz="1400" dirty="0">
            <a:solidFill>
              <a:srgbClr val="002060"/>
            </a:solidFill>
          </a:endParaRPr>
        </a:p>
      </dgm:t>
    </dgm:pt>
    <dgm:pt modelId="{737D4200-61CB-4212-9B7B-D7FFD9FB01E4}" type="parTrans" cxnId="{055E4606-01BC-42E7-AF13-41E2C2DA40AB}">
      <dgm:prSet/>
      <dgm:spPr/>
      <dgm:t>
        <a:bodyPr/>
        <a:lstStyle/>
        <a:p>
          <a:endParaRPr lang="ru-RU"/>
        </a:p>
      </dgm:t>
    </dgm:pt>
    <dgm:pt modelId="{0826ACE8-6264-4061-A532-A26210B10865}" type="sibTrans" cxnId="{055E4606-01BC-42E7-AF13-41E2C2DA40AB}">
      <dgm:prSet/>
      <dgm:spPr/>
      <dgm:t>
        <a:bodyPr/>
        <a:lstStyle/>
        <a:p>
          <a:endParaRPr lang="ru-RU"/>
        </a:p>
      </dgm:t>
    </dgm:pt>
    <dgm:pt modelId="{CDDD9D5A-CE1C-4D30-8AC4-519ECFBB165E}">
      <dgm:prSet phldrT="[Текст]" custT="1"/>
      <dgm:spPr>
        <a:solidFill>
          <a:srgbClr val="ADE597"/>
        </a:solidFill>
        <a:ln w="9525"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Выбор предметов ЕГЭ, необходимых для поступления в ВУЗы</a:t>
          </a:r>
          <a:endParaRPr lang="ru-RU" sz="1400" dirty="0">
            <a:solidFill>
              <a:srgbClr val="002060"/>
            </a:solidFill>
          </a:endParaRPr>
        </a:p>
      </dgm:t>
    </dgm:pt>
    <dgm:pt modelId="{F95AF6B4-8242-4B1E-B8A1-F2476022B8CD}" type="parTrans" cxnId="{6D31E299-C0ED-4CEC-A33F-E9036A5231E3}">
      <dgm:prSet/>
      <dgm:spPr/>
      <dgm:t>
        <a:bodyPr/>
        <a:lstStyle/>
        <a:p>
          <a:endParaRPr lang="ru-RU"/>
        </a:p>
      </dgm:t>
    </dgm:pt>
    <dgm:pt modelId="{3F84F326-CA50-4490-ADF8-85917057B812}" type="sibTrans" cxnId="{6D31E299-C0ED-4CEC-A33F-E9036A5231E3}">
      <dgm:prSet/>
      <dgm:spPr/>
      <dgm:t>
        <a:bodyPr/>
        <a:lstStyle/>
        <a:p>
          <a:endParaRPr lang="ru-RU"/>
        </a:p>
      </dgm:t>
    </dgm:pt>
    <dgm:pt modelId="{4A870D86-C809-4B07-9D5C-4EDF1AC65AFB}" type="pres">
      <dgm:prSet presAssocID="{78CFF0C5-98F7-42EB-943E-3781A1E5F3F8}" presName="Name0" presStyleCnt="0">
        <dgm:presLayoutVars>
          <dgm:dir/>
          <dgm:resizeHandles val="exact"/>
        </dgm:presLayoutVars>
      </dgm:prSet>
      <dgm:spPr/>
    </dgm:pt>
    <dgm:pt modelId="{1E1E4DBE-E210-4D03-AAA4-FB41B45FBCA0}" type="pres">
      <dgm:prSet presAssocID="{E32CDFC3-EFB1-4BAA-9FCE-AB8CA0A61435}" presName="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7C03FC4-DF5E-4646-9FDB-2E2ACCA7D2D5}" type="pres">
      <dgm:prSet presAssocID="{864B57CE-A051-48C6-9347-37881B55F02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FCF00A1-182E-4C92-8F27-A9E2423E3ADD}" type="pres">
      <dgm:prSet presAssocID="{864B57CE-A051-48C6-9347-37881B55F02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CD5E04B-60A4-4350-9047-062A651DC531}" type="pres">
      <dgm:prSet presAssocID="{3399039A-1347-4169-B19E-AC7203CFCF61}" presName="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3B27472-45CE-4E4F-A8C2-5AB1DB2AB97B}" type="pres">
      <dgm:prSet presAssocID="{0826ACE8-6264-4061-A532-A26210B1086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01C0A2D-AF75-4799-B2C5-E6F516A1262C}" type="pres">
      <dgm:prSet presAssocID="{0826ACE8-6264-4061-A532-A26210B1086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EAD48FF-BFC9-40EE-965C-B8FEF331FF48}" type="pres">
      <dgm:prSet presAssocID="{CDDD9D5A-CE1C-4D30-8AC4-519ECFBB165E}" presName="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055E4606-01BC-42E7-AF13-41E2C2DA40AB}" srcId="{78CFF0C5-98F7-42EB-943E-3781A1E5F3F8}" destId="{3399039A-1347-4169-B19E-AC7203CFCF61}" srcOrd="1" destOrd="0" parTransId="{737D4200-61CB-4212-9B7B-D7FFD9FB01E4}" sibTransId="{0826ACE8-6264-4061-A532-A26210B10865}"/>
    <dgm:cxn modelId="{AE90796D-3ACC-4FBA-BBBD-E311B37FBABB}" type="presOf" srcId="{CDDD9D5A-CE1C-4D30-8AC4-519ECFBB165E}" destId="{CEAD48FF-BFC9-40EE-965C-B8FEF331FF48}" srcOrd="0" destOrd="0" presId="urn:microsoft.com/office/officeart/2005/8/layout/process1"/>
    <dgm:cxn modelId="{6D31E299-C0ED-4CEC-A33F-E9036A5231E3}" srcId="{78CFF0C5-98F7-42EB-943E-3781A1E5F3F8}" destId="{CDDD9D5A-CE1C-4D30-8AC4-519ECFBB165E}" srcOrd="2" destOrd="0" parTransId="{F95AF6B4-8242-4B1E-B8A1-F2476022B8CD}" sibTransId="{3F84F326-CA50-4490-ADF8-85917057B812}"/>
    <dgm:cxn modelId="{08FE7ADF-A7D5-4A06-9AAB-6D076FEAFCA8}" type="presOf" srcId="{78CFF0C5-98F7-42EB-943E-3781A1E5F3F8}" destId="{4A870D86-C809-4B07-9D5C-4EDF1AC65AFB}" srcOrd="0" destOrd="0" presId="urn:microsoft.com/office/officeart/2005/8/layout/process1"/>
    <dgm:cxn modelId="{13ED723B-D842-4F67-B002-E483B28024CA}" type="presOf" srcId="{864B57CE-A051-48C6-9347-37881B55F024}" destId="{87C03FC4-DF5E-4646-9FDB-2E2ACCA7D2D5}" srcOrd="0" destOrd="0" presId="urn:microsoft.com/office/officeart/2005/8/layout/process1"/>
    <dgm:cxn modelId="{E7C36BE7-9490-4879-8E7F-B237B41F1CE5}" srcId="{78CFF0C5-98F7-42EB-943E-3781A1E5F3F8}" destId="{E32CDFC3-EFB1-4BAA-9FCE-AB8CA0A61435}" srcOrd="0" destOrd="0" parTransId="{C8C121CB-02B7-4675-AB62-83F022AC37F1}" sibTransId="{864B57CE-A051-48C6-9347-37881B55F024}"/>
    <dgm:cxn modelId="{B8A5E855-6E1C-4DF2-BB9A-38DBD1D211ED}" type="presOf" srcId="{0826ACE8-6264-4061-A532-A26210B10865}" destId="{801C0A2D-AF75-4799-B2C5-E6F516A1262C}" srcOrd="1" destOrd="0" presId="urn:microsoft.com/office/officeart/2005/8/layout/process1"/>
    <dgm:cxn modelId="{CE394CAC-F66C-4BF9-B647-4BB9B8EBBC57}" type="presOf" srcId="{0826ACE8-6264-4061-A532-A26210B10865}" destId="{73B27472-45CE-4E4F-A8C2-5AB1DB2AB97B}" srcOrd="0" destOrd="0" presId="urn:microsoft.com/office/officeart/2005/8/layout/process1"/>
    <dgm:cxn modelId="{69E16126-25A6-4E35-8F31-57780A65809B}" type="presOf" srcId="{E32CDFC3-EFB1-4BAA-9FCE-AB8CA0A61435}" destId="{1E1E4DBE-E210-4D03-AAA4-FB41B45FBCA0}" srcOrd="0" destOrd="0" presId="urn:microsoft.com/office/officeart/2005/8/layout/process1"/>
    <dgm:cxn modelId="{195CB1A5-6D64-468F-9115-7F1AF3BF4760}" type="presOf" srcId="{3399039A-1347-4169-B19E-AC7203CFCF61}" destId="{CCD5E04B-60A4-4350-9047-062A651DC531}" srcOrd="0" destOrd="0" presId="urn:microsoft.com/office/officeart/2005/8/layout/process1"/>
    <dgm:cxn modelId="{8A7BBF25-54E0-4C6A-8097-3A8A349EF9E6}" type="presOf" srcId="{864B57CE-A051-48C6-9347-37881B55F024}" destId="{8FCF00A1-182E-4C92-8F27-A9E2423E3ADD}" srcOrd="1" destOrd="0" presId="urn:microsoft.com/office/officeart/2005/8/layout/process1"/>
    <dgm:cxn modelId="{36D6D4C1-D67E-408E-ACFE-FD2D3871B482}" type="presParOf" srcId="{4A870D86-C809-4B07-9D5C-4EDF1AC65AFB}" destId="{1E1E4DBE-E210-4D03-AAA4-FB41B45FBCA0}" srcOrd="0" destOrd="0" presId="urn:microsoft.com/office/officeart/2005/8/layout/process1"/>
    <dgm:cxn modelId="{39F47970-317B-4F76-BF49-3CA82E76C487}" type="presParOf" srcId="{4A870D86-C809-4B07-9D5C-4EDF1AC65AFB}" destId="{87C03FC4-DF5E-4646-9FDB-2E2ACCA7D2D5}" srcOrd="1" destOrd="0" presId="urn:microsoft.com/office/officeart/2005/8/layout/process1"/>
    <dgm:cxn modelId="{0D2FF375-41C3-42E4-9FAD-D3C1EBC9F785}" type="presParOf" srcId="{87C03FC4-DF5E-4646-9FDB-2E2ACCA7D2D5}" destId="{8FCF00A1-182E-4C92-8F27-A9E2423E3ADD}" srcOrd="0" destOrd="0" presId="urn:microsoft.com/office/officeart/2005/8/layout/process1"/>
    <dgm:cxn modelId="{CEEA08F0-FC5E-42D5-BDB4-321E7D96DB4C}" type="presParOf" srcId="{4A870D86-C809-4B07-9D5C-4EDF1AC65AFB}" destId="{CCD5E04B-60A4-4350-9047-062A651DC531}" srcOrd="2" destOrd="0" presId="urn:microsoft.com/office/officeart/2005/8/layout/process1"/>
    <dgm:cxn modelId="{A1C67B23-ED17-4F20-AB2F-CACBCB41C504}" type="presParOf" srcId="{4A870D86-C809-4B07-9D5C-4EDF1AC65AFB}" destId="{73B27472-45CE-4E4F-A8C2-5AB1DB2AB97B}" srcOrd="3" destOrd="0" presId="urn:microsoft.com/office/officeart/2005/8/layout/process1"/>
    <dgm:cxn modelId="{9F9ECE31-72C8-4D24-B10E-558DE4C6E76B}" type="presParOf" srcId="{73B27472-45CE-4E4F-A8C2-5AB1DB2AB97B}" destId="{801C0A2D-AF75-4799-B2C5-E6F516A1262C}" srcOrd="0" destOrd="0" presId="urn:microsoft.com/office/officeart/2005/8/layout/process1"/>
    <dgm:cxn modelId="{BBE6A128-414B-4F0A-8B14-7E4786BC947D}" type="presParOf" srcId="{4A870D86-C809-4B07-9D5C-4EDF1AC65AFB}" destId="{CEAD48FF-BFC9-40EE-965C-B8FEF331FF4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E4DBE-E210-4D03-AAA4-FB41B45FBCA0}">
      <dsp:nvSpPr>
        <dsp:cNvPr id="0" name=""/>
        <dsp:cNvSpPr/>
      </dsp:nvSpPr>
      <dsp:spPr>
        <a:xfrm>
          <a:off x="6835" y="179204"/>
          <a:ext cx="2042945" cy="122576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Информирование о рынке труда и востребованных специальностях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6835" y="179204"/>
        <a:ext cx="2042945" cy="1225767"/>
      </dsp:txXfrm>
    </dsp:sp>
    <dsp:sp modelId="{87C03FC4-DF5E-4646-9FDB-2E2ACCA7D2D5}">
      <dsp:nvSpPr>
        <dsp:cNvPr id="0" name=""/>
        <dsp:cNvSpPr/>
      </dsp:nvSpPr>
      <dsp:spPr>
        <a:xfrm>
          <a:off x="2254075" y="538762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254075" y="538762"/>
        <a:ext cx="433104" cy="506650"/>
      </dsp:txXfrm>
    </dsp:sp>
    <dsp:sp modelId="{CCD5E04B-60A4-4350-9047-062A651DC531}">
      <dsp:nvSpPr>
        <dsp:cNvPr id="0" name=""/>
        <dsp:cNvSpPr/>
      </dsp:nvSpPr>
      <dsp:spPr>
        <a:xfrm>
          <a:off x="2866959" y="179204"/>
          <a:ext cx="2042945" cy="122576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Информирование о ВУЗах области, в которых обучают востребованным специальностям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2866959" y="179204"/>
        <a:ext cx="2042945" cy="1225767"/>
      </dsp:txXfrm>
    </dsp:sp>
    <dsp:sp modelId="{73B27472-45CE-4E4F-A8C2-5AB1DB2AB97B}">
      <dsp:nvSpPr>
        <dsp:cNvPr id="0" name=""/>
        <dsp:cNvSpPr/>
      </dsp:nvSpPr>
      <dsp:spPr>
        <a:xfrm>
          <a:off x="5114199" y="538762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114199" y="538762"/>
        <a:ext cx="433104" cy="506650"/>
      </dsp:txXfrm>
    </dsp:sp>
    <dsp:sp modelId="{CEAD48FF-BFC9-40EE-965C-B8FEF331FF48}">
      <dsp:nvSpPr>
        <dsp:cNvPr id="0" name=""/>
        <dsp:cNvSpPr/>
      </dsp:nvSpPr>
      <dsp:spPr>
        <a:xfrm>
          <a:off x="5727083" y="179204"/>
          <a:ext cx="2042945" cy="1225767"/>
        </a:xfrm>
        <a:prstGeom prst="rect">
          <a:avLst/>
        </a:prstGeom>
        <a:solidFill>
          <a:srgbClr val="ADE597"/>
        </a:solidFill>
        <a:ln w="952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Выбор предметов ЕГЭ, необходимых для поступления в ВУЗы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5727083" y="179204"/>
        <a:ext cx="2042945" cy="1225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0.02439</cdr:x>
      <cdr:y>0.98276</cdr:y>
    </cdr:from>
    <cdr:to>
      <cdr:x>0.36585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4104456"/>
          <a:ext cx="3024304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400" b="1" dirty="0">
            <a:solidFill>
              <a:srgbClr val="1F497D">
                <a:lumMod val="75000"/>
              </a:srgb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0531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6023" y="0"/>
            <a:ext cx="2918136" cy="490531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C2B14F-1197-4EE9-9199-9DEDF9E15898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542"/>
            <a:ext cx="2918136" cy="490530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6023" y="9307542"/>
            <a:ext cx="2918136" cy="490530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6E280B-7EA9-4717-8EF1-0733018C6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4646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0531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023" y="0"/>
            <a:ext cx="2918136" cy="490531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3A30B0-CC0D-4E3A-A779-6A74505E6D10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7" tIns="45203" rIns="90407" bIns="4520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416" y="4654555"/>
            <a:ext cx="5388931" cy="4410072"/>
          </a:xfrm>
          <a:prstGeom prst="rect">
            <a:avLst/>
          </a:prstGeom>
        </p:spPr>
        <p:txBody>
          <a:bodyPr vert="horz" lIns="90407" tIns="45203" rIns="90407" bIns="45203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42"/>
            <a:ext cx="2918136" cy="490530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023" y="9307542"/>
            <a:ext cx="2918136" cy="490530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94D01B-52CE-4F4E-B49F-A1E8D1A3A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72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 smtClean="0"/>
              <a:t>Слайд 3.</a:t>
            </a:r>
            <a:endParaRPr lang="ru-RU" dirty="0" smtClean="0">
              <a:effectLst/>
            </a:endParaRPr>
          </a:p>
          <a:p>
            <a:r>
              <a:rPr lang="ru-RU" dirty="0" smtClean="0"/>
              <a:t>Указом Президента от 12.05.2012 № 597 предусмотрено повышение средней заработной платы педагогических, медицинских, социальных работников и работников учреждений культуры. </a:t>
            </a:r>
            <a:endParaRPr lang="ru-RU" dirty="0" smtClean="0">
              <a:effectLst/>
            </a:endParaRPr>
          </a:p>
          <a:p>
            <a:r>
              <a:rPr lang="ru-RU" dirty="0" smtClean="0"/>
              <a:t>Кроме того указами от 01.06.2012 № 761 и от 28.12.2012  № 1688 </a:t>
            </a:r>
            <a:r>
              <a:rPr lang="ru-RU" b="1" dirty="0" smtClean="0"/>
              <a:t>был дополнен перечень категорий работников</a:t>
            </a:r>
            <a:r>
              <a:rPr lang="ru-RU" dirty="0" smtClean="0"/>
              <a:t> бюджетной сферы, предусматривающий повышение заработной платы </a:t>
            </a:r>
            <a:r>
              <a:rPr lang="ru-RU" b="1" dirty="0" smtClean="0"/>
              <a:t>педагогическим работникам организаций дополнительного образования детей и организаций для детей-сирот</a:t>
            </a:r>
            <a:r>
              <a:rPr lang="ru-RU" dirty="0" smtClean="0"/>
              <a:t>.</a:t>
            </a:r>
            <a:endParaRPr lang="ru-RU" dirty="0" smtClean="0">
              <a:effectLst/>
            </a:endParaRPr>
          </a:p>
          <a:p>
            <a:r>
              <a:rPr lang="ru-RU" dirty="0" smtClean="0"/>
              <a:t>В целях исполнения указов Президента Правительством РФ разработаны федеральные «дорожные карты». В свою очередь министерства Кировской области разработали, согласовали с отраслевыми Министерствами Российской Федерации и утвердили региональные «дорожные карты».</a:t>
            </a:r>
          </a:p>
          <a:p>
            <a:r>
              <a:rPr lang="ru-RU" dirty="0" smtClean="0"/>
              <a:t>Федеральные министерства ежегодно заключают с Правительством Кировской области соглашения «Об обеспечении достижения целевых показателей, определенных региональным планом мероприятий («дорожной картой»)» (далее – Соглашение).</a:t>
            </a:r>
          </a:p>
          <a:p>
            <a:r>
              <a:rPr lang="ru-RU" dirty="0" smtClean="0"/>
              <a:t>Целевые показатели указов Президента Российской Федерации, федеральных и региональных «дорожных карт», Соглашений представлены на слайде.</a:t>
            </a:r>
          </a:p>
          <a:p>
            <a:r>
              <a:rPr lang="ru-RU" dirty="0" smtClean="0"/>
              <a:t>К средней заработной плате в регионе «привязана» средняя заработная плата следующих категорий работников образования:</a:t>
            </a:r>
          </a:p>
          <a:p>
            <a:r>
              <a:rPr lang="ru-RU" dirty="0" smtClean="0"/>
              <a:t>- педагогов общеобразовательных организаций;</a:t>
            </a:r>
          </a:p>
          <a:p>
            <a:r>
              <a:rPr lang="ru-RU" dirty="0" smtClean="0"/>
              <a:t>- преподавателей и мастеров производственного обучения профессиональных образовательных организаций;</a:t>
            </a:r>
          </a:p>
          <a:p>
            <a:r>
              <a:rPr lang="ru-RU" dirty="0" smtClean="0"/>
              <a:t>- педагогов детских домов.</a:t>
            </a:r>
          </a:p>
          <a:p>
            <a:r>
              <a:rPr lang="ru-RU" dirty="0" smtClean="0"/>
              <a:t>В то время как заработная плата педагогов учреждений дополнительного образования детей «привязана» к средней заработной плате учителей, а средняя заработная плата педагогов организаций, реализующих дошкольные образовательные программы «привязана» к средней заработной плате в сфере общего образования.</a:t>
            </a:r>
          </a:p>
          <a:p>
            <a:r>
              <a:rPr lang="ru-RU" dirty="0" smtClean="0"/>
              <a:t> (Таблица)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555" indent="-2825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084" indent="-226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118" indent="-226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4151" indent="-226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6185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8219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252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2286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BB57D8-84AE-49E7-A1E8-09BC7F196518}" type="slidenum">
              <a:rPr 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67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 smtClean="0"/>
              <a:t>Слайд 3.</a:t>
            </a:r>
            <a:endParaRPr lang="ru-RU" dirty="0" smtClean="0">
              <a:effectLst/>
            </a:endParaRPr>
          </a:p>
          <a:p>
            <a:r>
              <a:rPr lang="ru-RU" dirty="0" smtClean="0"/>
              <a:t>Указом Президента от 12.05.2012 № 597 предусмотрено повышение средней заработной платы педагогических, медицинских, социальных работников и работников учреждений культуры. </a:t>
            </a:r>
            <a:endParaRPr lang="ru-RU" dirty="0" smtClean="0">
              <a:effectLst/>
            </a:endParaRPr>
          </a:p>
          <a:p>
            <a:r>
              <a:rPr lang="ru-RU" dirty="0" smtClean="0"/>
              <a:t>Кроме того указами от 01.06.2012 № 761 и от 28.12.2012  № 1688 </a:t>
            </a:r>
            <a:r>
              <a:rPr lang="ru-RU" b="1" dirty="0" smtClean="0"/>
              <a:t>был дополнен перечень категорий работников</a:t>
            </a:r>
            <a:r>
              <a:rPr lang="ru-RU" dirty="0" smtClean="0"/>
              <a:t> бюджетной сферы, предусматривающий повышение заработной платы </a:t>
            </a:r>
            <a:r>
              <a:rPr lang="ru-RU" b="1" dirty="0" smtClean="0"/>
              <a:t>педагогическим работникам организаций дополнительного образования детей и организаций для детей-сирот</a:t>
            </a:r>
            <a:r>
              <a:rPr lang="ru-RU" dirty="0" smtClean="0"/>
              <a:t>.</a:t>
            </a:r>
            <a:endParaRPr lang="ru-RU" dirty="0" smtClean="0">
              <a:effectLst/>
            </a:endParaRPr>
          </a:p>
          <a:p>
            <a:r>
              <a:rPr lang="ru-RU" dirty="0" smtClean="0"/>
              <a:t>В целях исполнения указов Президента Правительством РФ разработаны федеральные «дорожные карты». В свою очередь министерства Кировской области разработали, согласовали с отраслевыми Министерствами Российской Федерации и утвердили региональные «дорожные карты».</a:t>
            </a:r>
          </a:p>
          <a:p>
            <a:r>
              <a:rPr lang="ru-RU" dirty="0" smtClean="0"/>
              <a:t>Федеральные министерства ежегодно заключают с Правительством Кировской области соглашения «Об обеспечении достижения целевых показателей, определенных региональным планом мероприятий («дорожной картой»)» (далее – Соглашение).</a:t>
            </a:r>
          </a:p>
          <a:p>
            <a:r>
              <a:rPr lang="ru-RU" dirty="0" smtClean="0"/>
              <a:t>Целевые показатели указов Президента Российской Федерации, федеральных и региональных «дорожных карт», Соглашений представлены на слайде.</a:t>
            </a:r>
          </a:p>
          <a:p>
            <a:r>
              <a:rPr lang="ru-RU" dirty="0" smtClean="0"/>
              <a:t>К средней заработной плате в регионе «привязана» средняя заработная плата следующих категорий работников образования:</a:t>
            </a:r>
          </a:p>
          <a:p>
            <a:r>
              <a:rPr lang="ru-RU" dirty="0" smtClean="0"/>
              <a:t>- педагогов общеобразовательных организаций;</a:t>
            </a:r>
          </a:p>
          <a:p>
            <a:r>
              <a:rPr lang="ru-RU" dirty="0" smtClean="0"/>
              <a:t>- преподавателей и мастеров производственного обучения профессиональных образовательных организаций;</a:t>
            </a:r>
          </a:p>
          <a:p>
            <a:r>
              <a:rPr lang="ru-RU" dirty="0" smtClean="0"/>
              <a:t>- педагогов детских домов.</a:t>
            </a:r>
          </a:p>
          <a:p>
            <a:r>
              <a:rPr lang="ru-RU" dirty="0" smtClean="0"/>
              <a:t>В то время как заработная плата педагогов учреждений дополнительного образования детей «привязана» к средней заработной плате учителей, а средняя заработная плата педагогов организаций, реализующих дошкольные образовательные программы «привязана» к средней заработной плате в сфере общего образования.</a:t>
            </a:r>
          </a:p>
          <a:p>
            <a:r>
              <a:rPr lang="ru-RU" dirty="0" smtClean="0"/>
              <a:t> (Таблица)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555" indent="-2825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084" indent="-226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118" indent="-226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4151" indent="-226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6185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8219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252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2286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BB57D8-84AE-49E7-A1E8-09BC7F196518}" type="slidenum">
              <a:rPr lang="ru-RU">
                <a:latin typeface="Calibri" panose="020F0502020204030204" pitchFamily="34" charset="0"/>
              </a:rPr>
              <a:pPr eaLnBrk="1" hangingPunct="1"/>
              <a:t>13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67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 smtClean="0"/>
              <a:t>Слайд 3.</a:t>
            </a:r>
            <a:endParaRPr lang="ru-RU" dirty="0" smtClean="0">
              <a:effectLst/>
            </a:endParaRPr>
          </a:p>
          <a:p>
            <a:r>
              <a:rPr lang="ru-RU" dirty="0" smtClean="0"/>
              <a:t>Указом Президента от 12.05.2012 № 597 предусмотрено повышение средней заработной платы педагогических, медицинских, социальных работников и работников учреждений культуры. </a:t>
            </a:r>
            <a:endParaRPr lang="ru-RU" dirty="0" smtClean="0">
              <a:effectLst/>
            </a:endParaRPr>
          </a:p>
          <a:p>
            <a:r>
              <a:rPr lang="ru-RU" dirty="0" smtClean="0"/>
              <a:t>Кроме того указами от 01.06.2012 № 761 и от 28.12.2012  № 1688 </a:t>
            </a:r>
            <a:r>
              <a:rPr lang="ru-RU" b="1" dirty="0" smtClean="0"/>
              <a:t>был дополнен перечень категорий работников</a:t>
            </a:r>
            <a:r>
              <a:rPr lang="ru-RU" dirty="0" smtClean="0"/>
              <a:t> бюджетной сферы, предусматривающий повышение заработной платы </a:t>
            </a:r>
            <a:r>
              <a:rPr lang="ru-RU" b="1" dirty="0" smtClean="0"/>
              <a:t>педагогическим работникам организаций дополнительного образования детей и организаций для детей-сирот</a:t>
            </a:r>
            <a:r>
              <a:rPr lang="ru-RU" dirty="0" smtClean="0"/>
              <a:t>.</a:t>
            </a:r>
            <a:endParaRPr lang="ru-RU" dirty="0" smtClean="0">
              <a:effectLst/>
            </a:endParaRPr>
          </a:p>
          <a:p>
            <a:r>
              <a:rPr lang="ru-RU" dirty="0" smtClean="0"/>
              <a:t>В целях исполнения указов Президента Правительством РФ разработаны федеральные «дорожные карты». В свою очередь министерства Кировской области разработали, согласовали с отраслевыми Министерствами Российской Федерации и утвердили региональные «дорожные карты».</a:t>
            </a:r>
          </a:p>
          <a:p>
            <a:r>
              <a:rPr lang="ru-RU" dirty="0" smtClean="0"/>
              <a:t>Федеральные министерства ежегодно заключают с Правительством Кировской области соглашения «Об обеспечении достижения целевых показателей, определенных региональным планом мероприятий («дорожной картой»)» (далее – Соглашение).</a:t>
            </a:r>
          </a:p>
          <a:p>
            <a:r>
              <a:rPr lang="ru-RU" dirty="0" smtClean="0"/>
              <a:t>Целевые показатели указов Президента Российской Федерации, федеральных и региональных «дорожных карт», Соглашений представлены на слайде.</a:t>
            </a:r>
          </a:p>
          <a:p>
            <a:r>
              <a:rPr lang="ru-RU" dirty="0" smtClean="0"/>
              <a:t>К средней заработной плате в регионе «привязана» средняя заработная плата следующих категорий работников образования:</a:t>
            </a:r>
          </a:p>
          <a:p>
            <a:r>
              <a:rPr lang="ru-RU" dirty="0" smtClean="0"/>
              <a:t>- педагогов общеобразовательных организаций;</a:t>
            </a:r>
          </a:p>
          <a:p>
            <a:r>
              <a:rPr lang="ru-RU" dirty="0" smtClean="0"/>
              <a:t>- преподавателей и мастеров производственного обучения профессиональных образовательных организаций;</a:t>
            </a:r>
          </a:p>
          <a:p>
            <a:r>
              <a:rPr lang="ru-RU" dirty="0" smtClean="0"/>
              <a:t>- педагогов детских домов.</a:t>
            </a:r>
          </a:p>
          <a:p>
            <a:r>
              <a:rPr lang="ru-RU" dirty="0" smtClean="0"/>
              <a:t>В то время как заработная плата педагогов учреждений дополнительного образования детей «привязана» к средней заработной плате учителей, а средняя заработная плата педагогов организаций, реализующих дошкольные образовательные программы «привязана» к средней заработной плате в сфере общего образования.</a:t>
            </a:r>
          </a:p>
          <a:p>
            <a:r>
              <a:rPr lang="ru-RU" dirty="0" smtClean="0"/>
              <a:t> (Таблица)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555" indent="-2825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084" indent="-226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118" indent="-226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4151" indent="-226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6185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8219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252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2286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BB57D8-84AE-49E7-A1E8-09BC7F196518}" type="slidenum">
              <a:rPr lang="ru-RU">
                <a:latin typeface="Calibri" panose="020F0502020204030204" pitchFamily="34" charset="0"/>
              </a:rPr>
              <a:pPr eaLnBrk="1" hangingPunct="1"/>
              <a:t>14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67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 smtClean="0"/>
              <a:t>Слайд 3.</a:t>
            </a:r>
            <a:endParaRPr lang="ru-RU" dirty="0" smtClean="0">
              <a:effectLst/>
            </a:endParaRPr>
          </a:p>
          <a:p>
            <a:r>
              <a:rPr lang="ru-RU" dirty="0" smtClean="0"/>
              <a:t>Указом Президента от 12.05.2012 № 597 предусмотрено повышение средней заработной платы педагогических, медицинских, социальных работников и работников учреждений культуры. </a:t>
            </a:r>
            <a:endParaRPr lang="ru-RU" dirty="0" smtClean="0">
              <a:effectLst/>
            </a:endParaRPr>
          </a:p>
          <a:p>
            <a:r>
              <a:rPr lang="ru-RU" dirty="0" smtClean="0"/>
              <a:t>Кроме того указами от 01.06.2012 № 761 и от 28.12.2012  № 1688 </a:t>
            </a:r>
            <a:r>
              <a:rPr lang="ru-RU" b="1" dirty="0" smtClean="0"/>
              <a:t>был дополнен перечень категорий работников</a:t>
            </a:r>
            <a:r>
              <a:rPr lang="ru-RU" dirty="0" smtClean="0"/>
              <a:t> бюджетной сферы, предусматривающий повышение заработной платы </a:t>
            </a:r>
            <a:r>
              <a:rPr lang="ru-RU" b="1" dirty="0" smtClean="0"/>
              <a:t>педагогическим работникам организаций дополнительного образования детей и организаций для детей-сирот</a:t>
            </a:r>
            <a:r>
              <a:rPr lang="ru-RU" dirty="0" smtClean="0"/>
              <a:t>.</a:t>
            </a:r>
            <a:endParaRPr lang="ru-RU" dirty="0" smtClean="0">
              <a:effectLst/>
            </a:endParaRPr>
          </a:p>
          <a:p>
            <a:r>
              <a:rPr lang="ru-RU" dirty="0" smtClean="0"/>
              <a:t>В целях исполнения указов Президента Правительством РФ разработаны федеральные «дорожные карты». В свою очередь министерства Кировской области разработали, согласовали с отраслевыми Министерствами Российской Федерации и утвердили региональные «дорожные карты».</a:t>
            </a:r>
          </a:p>
          <a:p>
            <a:r>
              <a:rPr lang="ru-RU" dirty="0" smtClean="0"/>
              <a:t>Федеральные министерства ежегодно заключают с Правительством Кировской области соглашения «Об обеспечении достижения целевых показателей, определенных региональным планом мероприятий («дорожной картой»)» (далее – Соглашение).</a:t>
            </a:r>
          </a:p>
          <a:p>
            <a:r>
              <a:rPr lang="ru-RU" dirty="0" smtClean="0"/>
              <a:t>Целевые показатели указов Президента Российской Федерации, федеральных и региональных «дорожных карт», Соглашений представлены на слайде.</a:t>
            </a:r>
          </a:p>
          <a:p>
            <a:r>
              <a:rPr lang="ru-RU" dirty="0" smtClean="0"/>
              <a:t>К средней заработной плате в регионе «привязана» средняя заработная плата следующих категорий работников образования:</a:t>
            </a:r>
          </a:p>
          <a:p>
            <a:r>
              <a:rPr lang="ru-RU" dirty="0" smtClean="0"/>
              <a:t>- педагогов общеобразовательных организаций;</a:t>
            </a:r>
          </a:p>
          <a:p>
            <a:r>
              <a:rPr lang="ru-RU" dirty="0" smtClean="0"/>
              <a:t>- преподавателей и мастеров производственного обучения профессиональных образовательных организаций;</a:t>
            </a:r>
          </a:p>
          <a:p>
            <a:r>
              <a:rPr lang="ru-RU" dirty="0" smtClean="0"/>
              <a:t>- педагогов детских домов.</a:t>
            </a:r>
          </a:p>
          <a:p>
            <a:r>
              <a:rPr lang="ru-RU" dirty="0" smtClean="0"/>
              <a:t>В то время как заработная плата педагогов учреждений дополнительного образования детей «привязана» к средней заработной плате учителей, а средняя заработная плата педагогов организаций, реализующих дошкольные образовательные программы «привязана» к средней заработной плате в сфере общего образования.</a:t>
            </a:r>
          </a:p>
          <a:p>
            <a:r>
              <a:rPr lang="ru-RU" dirty="0" smtClean="0"/>
              <a:t> (Таблица)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555" indent="-2825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084" indent="-226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118" indent="-226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4151" indent="-226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6185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8219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252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2286" indent="-226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BB57D8-84AE-49E7-A1E8-09BC7F196518}" type="slidenum">
              <a:rPr lang="ru-RU">
                <a:latin typeface="Calibri" panose="020F0502020204030204" pitchFamily="34" charset="0"/>
              </a:rPr>
              <a:pPr eaLnBrk="1" hangingPunct="1"/>
              <a:t>15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67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EDE67-9792-4C07-AC5C-E4F0388EB1BF}" type="datetime1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E4E64-0CA1-4074-976D-9FB8DB8E2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683A-A71A-4FC2-98D3-BB66C756DD5F}" type="datetime1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E82A1-42CE-4988-9C74-B05008DB1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A6277-F023-4854-98C7-83C2D4EF2E74}" type="datetime1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CBB7-C471-427F-B899-E4F509816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F42E-102A-4A0A-B22A-E013C447BD72}" type="datetime1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C76E-D62C-4498-BF16-5BDEFCA63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45E5-A5D1-4FC8-BAA8-39D9B86EF0B8}" type="datetime1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CC8D-99A1-48BD-A2FE-3D404BCB7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5B643-DA0B-44CA-9E8C-0161B950EF8E}" type="datetime1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01857-DA84-474E-A074-8A083C53D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AF20-64DE-4CFE-88A0-F84D61DCD0F5}" type="datetime1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E0D1-9F35-4676-AA7D-37A51ED4C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7C42-1423-4408-B8A7-D269C7F68B22}" type="datetime1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3BFE-B630-4451-B7B4-AF18FDF64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CCC9-8438-4883-B1DF-759EBC62E99C}" type="datetime1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28E5-12A4-41C9-AFB8-7E84CB640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40C4-40CC-4552-87D0-27A8DFD5F920}" type="datetime1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E8C6-F055-4715-9E61-C2825E392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9899-A468-4C5A-8A57-1E17AE265779}" type="datetime1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71EA-0CCA-4D34-9F9B-B470B367E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40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8427"/>
            <a:ext cx="78867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4A649E-A3A3-4E35-927B-BD2C029500B7}" type="datetime1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69D973-1F0B-4C35-BBED-91F661DE6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0" y="1419622"/>
            <a:ext cx="91424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 демографической ситуации, результатах мониторинга поступления выпускников общеобразовательных организаций Юго-Западного образовательного округа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 вузы и профессиональные образовательные организации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00"/>
            <a:ext cx="4641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" y="5147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2987824" y="73873"/>
            <a:ext cx="6012160" cy="553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6566D"/>
                </a:solidFill>
                <a:latin typeface="Arial" pitchFamily="34" charset="0"/>
                <a:ea typeface="+mn-ea"/>
                <a:cs typeface="+mn-cs"/>
              </a:rPr>
              <a:t>Потребность экономики и работодателей </a:t>
            </a:r>
          </a:p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6566D"/>
                </a:solidFill>
                <a:latin typeface="Arial" pitchFamily="34" charset="0"/>
                <a:ea typeface="+mn-ea"/>
                <a:cs typeface="+mn-cs"/>
              </a:rPr>
              <a:t>в кадрах</a:t>
            </a:r>
            <a:endParaRPr lang="ru-RU" sz="2000" b="1" dirty="0">
              <a:solidFill>
                <a:srgbClr val="46566D"/>
              </a:solidFill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934207224"/>
              </p:ext>
            </p:extLst>
          </p:nvPr>
        </p:nvGraphicFramePr>
        <p:xfrm>
          <a:off x="251520" y="1563638"/>
          <a:ext cx="417646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51520" y="1059582"/>
            <a:ext cx="4248472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Потребность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экономики в кадрах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СПО и ВПО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1059582"/>
            <a:ext cx="4248472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Потребность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работодателей в кадрах СПО и ВПО*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3560" y="415592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* </a:t>
            </a:r>
            <a:r>
              <a:rPr lang="ru-RU" sz="1200" b="1" dirty="0" smtClean="0">
                <a:solidFill>
                  <a:srgbClr val="002060"/>
                </a:solidFill>
              </a:rPr>
              <a:t>По данным социологического опроса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934207224"/>
              </p:ext>
            </p:extLst>
          </p:nvPr>
        </p:nvGraphicFramePr>
        <p:xfrm>
          <a:off x="5148064" y="1563638"/>
          <a:ext cx="35283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5147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87824" y="73873"/>
            <a:ext cx="6012160" cy="553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6566D"/>
                </a:solidFill>
                <a:latin typeface="Arial" pitchFamily="34" charset="0"/>
                <a:ea typeface="+mn-ea"/>
                <a:cs typeface="+mn-cs"/>
              </a:rPr>
              <a:t>Доля выпускников 9 и 11 классов, поступающих в техникумы</a:t>
            </a:r>
            <a:endParaRPr lang="ru-RU" sz="2000" b="1" dirty="0">
              <a:solidFill>
                <a:srgbClr val="46566D"/>
              </a:solidFill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504" y="915566"/>
          <a:ext cx="8856984" cy="394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458797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Средний процент </a:t>
            </a:r>
            <a:r>
              <a:rPr lang="ru-RU" dirty="0" smtClean="0">
                <a:solidFill>
                  <a:srgbClr val="002060"/>
                </a:solidFill>
              </a:rPr>
              <a:t>по области: </a:t>
            </a:r>
            <a:r>
              <a:rPr lang="ru-RU" b="1" dirty="0" smtClean="0">
                <a:solidFill>
                  <a:srgbClr val="FF0000"/>
                </a:solidFill>
              </a:rPr>
              <a:t>32%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5147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87824" y="73873"/>
            <a:ext cx="6012160" cy="841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Востребованные профессии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по территориальным округам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/>
          <a:srcRect l="1645" t="1943" r="2590" b="1981"/>
          <a:stretch>
            <a:fillRect/>
          </a:stretch>
        </p:blipFill>
        <p:spPr>
          <a:xfrm>
            <a:off x="2771800" y="915566"/>
            <a:ext cx="3600400" cy="41044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67784" y="1203598"/>
            <a:ext cx="2160000" cy="723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Северо-западный</a:t>
            </a:r>
            <a:endParaRPr lang="ru-RU" sz="1400" b="1" u="sng" dirty="0" smtClean="0">
              <a:solidFill>
                <a:schemeClr val="dk1"/>
              </a:solidFill>
            </a:endParaRPr>
          </a:p>
          <a:p>
            <a:pPr algn="ctr"/>
            <a:r>
              <a:rPr lang="ru-RU" sz="900" b="1" dirty="0" smtClean="0">
                <a:solidFill>
                  <a:schemeClr val="dk1"/>
                </a:solidFill>
              </a:rPr>
              <a:t>Станочник деревообр. станков,</a:t>
            </a:r>
          </a:p>
          <a:p>
            <a:pPr algn="ctr"/>
            <a:r>
              <a:rPr lang="ru-RU" sz="900" b="1" dirty="0" smtClean="0">
                <a:solidFill>
                  <a:schemeClr val="dk1"/>
                </a:solidFill>
              </a:rPr>
              <a:t>слесарь-ремонтник, тракторист,</a:t>
            </a:r>
          </a:p>
          <a:p>
            <a:pPr algn="ctr"/>
            <a:r>
              <a:rPr lang="ru-RU" sz="900" b="1" dirty="0" smtClean="0">
                <a:solidFill>
                  <a:schemeClr val="dk1"/>
                </a:solidFill>
              </a:rPr>
              <a:t>стропальщик, медсестра</a:t>
            </a:r>
            <a:endParaRPr lang="ru-RU" sz="900" b="1" dirty="0">
              <a:solidFill>
                <a:schemeClr val="dk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784" y="1992491"/>
            <a:ext cx="2160000" cy="723275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u="sng" dirty="0"/>
              <a:t>Западный</a:t>
            </a:r>
            <a:endParaRPr lang="en-US" sz="1400" b="1" u="sng" dirty="0" smtClean="0">
              <a:solidFill>
                <a:schemeClr val="dk1"/>
              </a:solidFill>
            </a:endParaRPr>
          </a:p>
          <a:p>
            <a:pPr algn="ctr"/>
            <a:r>
              <a:rPr lang="ru-RU" sz="900" b="1" dirty="0" smtClean="0">
                <a:solidFill>
                  <a:schemeClr val="dk1"/>
                </a:solidFill>
              </a:rPr>
              <a:t>Пекарь, </a:t>
            </a:r>
            <a:r>
              <a:rPr lang="ru-RU" sz="900" b="1" dirty="0" err="1" smtClean="0">
                <a:solidFill>
                  <a:schemeClr val="dk1"/>
                </a:solidFill>
              </a:rPr>
              <a:t>электрогазосварщик</a:t>
            </a:r>
            <a:r>
              <a:rPr lang="ru-RU" sz="900" b="1" dirty="0" smtClean="0">
                <a:solidFill>
                  <a:schemeClr val="dk1"/>
                </a:solidFill>
              </a:rPr>
              <a:t>,</a:t>
            </a:r>
          </a:p>
          <a:p>
            <a:pPr algn="ctr"/>
            <a:r>
              <a:rPr lang="ru-RU" sz="900" b="1" dirty="0" smtClean="0">
                <a:solidFill>
                  <a:schemeClr val="dk1"/>
                </a:solidFill>
              </a:rPr>
              <a:t>тракторист –машинист с/х,</a:t>
            </a:r>
          </a:p>
          <a:p>
            <a:pPr algn="ctr"/>
            <a:r>
              <a:rPr lang="ru-RU" sz="900" b="1" dirty="0">
                <a:solidFill>
                  <a:schemeClr val="dk1"/>
                </a:solidFill>
              </a:rPr>
              <a:t>м</a:t>
            </a:r>
            <a:r>
              <a:rPr lang="ru-RU" sz="900" b="1" dirty="0" smtClean="0">
                <a:solidFill>
                  <a:schemeClr val="dk1"/>
                </a:solidFill>
              </a:rPr>
              <a:t>едсестра</a:t>
            </a:r>
            <a:endParaRPr lang="ru-RU" sz="900" b="1" dirty="0">
              <a:solidFill>
                <a:schemeClr val="dk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784" y="3867894"/>
            <a:ext cx="216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Юго-западный</a:t>
            </a:r>
            <a:endParaRPr lang="en-US" sz="1400" b="1" u="sng" dirty="0" smtClean="0">
              <a:solidFill>
                <a:schemeClr val="dk1"/>
              </a:solidFill>
            </a:endParaRPr>
          </a:p>
          <a:p>
            <a:pPr algn="ctr"/>
            <a:r>
              <a:rPr lang="ru-RU" sz="900" b="1" dirty="0" smtClean="0">
                <a:solidFill>
                  <a:schemeClr val="dk1"/>
                </a:solidFill>
              </a:rPr>
              <a:t>Швея, повар, зоотехник, тракторист-машинист с/х, воспитатель </a:t>
            </a:r>
            <a:endParaRPr lang="ru-RU" sz="900" b="1" dirty="0">
              <a:solidFill>
                <a:schemeClr val="dk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784" y="2787774"/>
            <a:ext cx="2160000" cy="100027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u="sng" dirty="0"/>
              <a:t>г. </a:t>
            </a:r>
            <a:r>
              <a:rPr lang="ru-RU" sz="1400" b="1" u="sng" dirty="0" smtClean="0"/>
              <a:t>Киров</a:t>
            </a:r>
            <a:endParaRPr lang="en-US" sz="1400" b="1" u="sng" dirty="0" smtClean="0"/>
          </a:p>
          <a:p>
            <a:pPr algn="ctr"/>
            <a:r>
              <a:rPr lang="ru-RU" sz="900" b="1" dirty="0" smtClean="0"/>
              <a:t>Швея, </a:t>
            </a:r>
            <a:r>
              <a:rPr lang="ru-RU" sz="900" b="1" dirty="0" err="1" smtClean="0"/>
              <a:t>электрогазосварщик</a:t>
            </a:r>
            <a:r>
              <a:rPr lang="ru-RU" sz="900" b="1" dirty="0" smtClean="0"/>
              <a:t>, электромонтер, станочники, слесари-ремонтники, каменщик, облицовщик-плиточник, повар, машинист-крана, медсестра, фельдшер</a:t>
            </a:r>
            <a:endParaRPr lang="en-US" sz="900" b="1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6516216" y="2067694"/>
            <a:ext cx="2160000" cy="861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u="sng" dirty="0"/>
              <a:t>Восточный</a:t>
            </a:r>
            <a:endParaRPr lang="en-US" sz="1400" b="1" u="sng" dirty="0" smtClean="0">
              <a:solidFill>
                <a:schemeClr val="dk1"/>
              </a:solidFill>
            </a:endParaRPr>
          </a:p>
          <a:p>
            <a:pPr algn="ctr"/>
            <a:r>
              <a:rPr lang="ru-RU" sz="900" b="1" dirty="0" smtClean="0">
                <a:solidFill>
                  <a:schemeClr val="dk1"/>
                </a:solidFill>
              </a:rPr>
              <a:t>Электрик по ремонту электрооборудования, слесарь контрольно-измерит. приборов, </a:t>
            </a:r>
          </a:p>
          <a:p>
            <a:pPr algn="ctr"/>
            <a:r>
              <a:rPr lang="ru-RU" sz="900" b="1" dirty="0" smtClean="0">
                <a:solidFill>
                  <a:schemeClr val="dk1"/>
                </a:solidFill>
              </a:rPr>
              <a:t>слесарь-ремонтник, повар, медсестра</a:t>
            </a:r>
            <a:endParaRPr lang="en-US" sz="900" b="1" dirty="0" smtClean="0">
              <a:solidFill>
                <a:schemeClr val="dk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6216" y="3939902"/>
            <a:ext cx="2160000" cy="86177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Кировский</a:t>
            </a:r>
            <a:endParaRPr lang="en-US" sz="1400" b="1" u="sng" dirty="0" smtClean="0">
              <a:solidFill>
                <a:schemeClr val="dk1"/>
              </a:solidFill>
            </a:endParaRPr>
          </a:p>
          <a:p>
            <a:pPr algn="ctr"/>
            <a:r>
              <a:rPr lang="ru-RU" sz="900" b="1" dirty="0" smtClean="0">
                <a:solidFill>
                  <a:schemeClr val="dk1"/>
                </a:solidFill>
              </a:rPr>
              <a:t>Электрогазосварщик, пекарь, швея, слесарь-ремонтник, медсестра,  воспитатель, повар, электромонтер по ремонту электрооборудования</a:t>
            </a:r>
            <a:endParaRPr lang="ru-RU" sz="900" b="1" dirty="0">
              <a:solidFill>
                <a:schemeClr val="dk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6216" y="3003798"/>
            <a:ext cx="2160000" cy="86177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Юго-Восточный</a:t>
            </a:r>
            <a:endParaRPr lang="en-US" sz="1400" b="1" u="sng" dirty="0" smtClean="0"/>
          </a:p>
          <a:p>
            <a:pPr algn="ctr"/>
            <a:r>
              <a:rPr lang="ru-RU" sz="900" b="1" dirty="0" smtClean="0">
                <a:solidFill>
                  <a:schemeClr val="dk1"/>
                </a:solidFill>
              </a:rPr>
              <a:t>Тракторист –машинист с/х,</a:t>
            </a:r>
          </a:p>
          <a:p>
            <a:pPr algn="ctr"/>
            <a:r>
              <a:rPr lang="ru-RU" sz="900" b="1" dirty="0" smtClean="0">
                <a:solidFill>
                  <a:schemeClr val="dk1"/>
                </a:solidFill>
              </a:rPr>
              <a:t>зоотехник, токарь, фрезеровщик, слесарь, медсестра, воспитатель,</a:t>
            </a:r>
            <a:r>
              <a:rPr lang="en-US" sz="900" b="1" dirty="0" smtClean="0">
                <a:solidFill>
                  <a:schemeClr val="dk1"/>
                </a:solidFill>
              </a:rPr>
              <a:t> </a:t>
            </a:r>
            <a:r>
              <a:rPr lang="ru-RU" sz="900" b="1" dirty="0" smtClean="0">
                <a:solidFill>
                  <a:schemeClr val="dk1"/>
                </a:solidFill>
              </a:rPr>
              <a:t>повар</a:t>
            </a:r>
            <a:endParaRPr lang="en-US" sz="900" b="1" dirty="0" smtClean="0">
              <a:solidFill>
                <a:schemeClr val="dk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16216" y="1275606"/>
            <a:ext cx="2160000" cy="723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u="sng" dirty="0"/>
              <a:t>Северный</a:t>
            </a:r>
            <a:endParaRPr lang="en-US" sz="1400" b="1" u="sng" dirty="0" smtClean="0"/>
          </a:p>
          <a:p>
            <a:pPr algn="ctr"/>
            <a:r>
              <a:rPr lang="ru-RU" sz="900" b="1" dirty="0" smtClean="0"/>
              <a:t>Швея, пекарь, скорняк-раскройщик, сборщик обуви, токарь, станочник </a:t>
            </a:r>
            <a:r>
              <a:rPr lang="ru-RU" sz="900" b="1" dirty="0" err="1" smtClean="0"/>
              <a:t>дер.обработки</a:t>
            </a:r>
            <a:r>
              <a:rPr lang="ru-RU" sz="900" b="1" dirty="0" smtClean="0"/>
              <a:t>, медсестра</a:t>
            </a:r>
            <a:endParaRPr lang="en-US" sz="9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" y="5147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2987824" y="73873"/>
            <a:ext cx="6012160" cy="553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6566D"/>
                </a:solidFill>
                <a:latin typeface="Arial" pitchFamily="34" charset="0"/>
                <a:ea typeface="+mn-ea"/>
                <a:cs typeface="+mn-cs"/>
              </a:rPr>
              <a:t>Ранняя профориентация </a:t>
            </a:r>
            <a:endParaRPr lang="ru-RU" sz="2000" b="1" dirty="0">
              <a:solidFill>
                <a:srgbClr val="46566D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2" descr="https://thumbs.dreamstime.com/z/cooperation-9782387.jpg"/>
          <p:cNvPicPr>
            <a:picLocks noChangeAspect="1" noChangeArrowheads="1"/>
          </p:cNvPicPr>
          <p:nvPr/>
        </p:nvPicPr>
        <p:blipFill>
          <a:blip r:embed="rId4" cstate="print"/>
          <a:srcRect r="7051"/>
          <a:stretch>
            <a:fillRect/>
          </a:stretch>
        </p:blipFill>
        <p:spPr bwMode="auto">
          <a:xfrm>
            <a:off x="1763688" y="2447367"/>
            <a:ext cx="1080320" cy="1204503"/>
          </a:xfrm>
          <a:prstGeom prst="rect">
            <a:avLst/>
          </a:prstGeom>
          <a:noFill/>
        </p:spPr>
      </p:pic>
      <p:grpSp>
        <p:nvGrpSpPr>
          <p:cNvPr id="8" name="Группа 62"/>
          <p:cNvGrpSpPr/>
          <p:nvPr/>
        </p:nvGrpSpPr>
        <p:grpSpPr>
          <a:xfrm>
            <a:off x="107504" y="2355726"/>
            <a:ext cx="1512368" cy="1296144"/>
            <a:chOff x="323328" y="3428800"/>
            <a:chExt cx="1800000" cy="1800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3328" y="3428800"/>
              <a:ext cx="1800000" cy="1800000"/>
            </a:xfrm>
            <a:prstGeom prst="rect">
              <a:avLst/>
            </a:prstGeom>
            <a:noFill/>
            <a:ln w="190500">
              <a:gradFill flip="none" rotWithShape="1">
                <a:gsLst>
                  <a:gs pos="74000">
                    <a:schemeClr val="accent6">
                      <a:lumMod val="50000"/>
                    </a:schemeClr>
                  </a:gs>
                  <a:gs pos="93000">
                    <a:schemeClr val="bg1"/>
                  </a:gs>
                </a:gsLst>
                <a:path path="rect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11079" y="3594901"/>
              <a:ext cx="1440000" cy="144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8A6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endPara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75000"/>
                </a:lnSpc>
              </a:pPr>
              <a:r>
                <a:rPr lang="ru-RU" sz="2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Школы</a:t>
              </a:r>
            </a:p>
            <a:p>
              <a:pPr algn="ctr">
                <a:lnSpc>
                  <a:spcPct val="75000"/>
                </a:lnSpc>
              </a:pPr>
              <a:r>
                <a:rPr lang="ru-RU" sz="2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ЮЗОО</a:t>
              </a:r>
              <a:endPara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259632" y="1203598"/>
            <a:ext cx="6787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Опорное предприятие – подшефная школа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131840" y="3363910"/>
            <a:ext cx="0" cy="936032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31840" y="2067694"/>
            <a:ext cx="0" cy="900000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19652" y="1995686"/>
            <a:ext cx="51687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Направления работы: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развитие материально-технической базы школ;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профориентационная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работа; реализация совместных социальных проектов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0360" y="3291830"/>
            <a:ext cx="53640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Проект «Развитие </a:t>
            </a:r>
            <a:r>
              <a:rPr lang="ru-RU" b="1" dirty="0" err="1" smtClean="0">
                <a:solidFill>
                  <a:srgbClr val="C00000"/>
                </a:solidFill>
              </a:rPr>
              <a:t>агрообразования</a:t>
            </a:r>
            <a:r>
              <a:rPr lang="ru-RU" b="1" dirty="0" smtClean="0">
                <a:solidFill>
                  <a:srgbClr val="C00000"/>
                </a:solidFill>
              </a:rPr>
              <a:t> в Кировской области».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nfo.43edu.ru/upload/iblock/62d/Bann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6806" y="1175658"/>
            <a:ext cx="3771874" cy="15784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2079" y="1185973"/>
            <a:ext cx="3418490" cy="90024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проведения: февраль март 2018 года</a:t>
            </a: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0964" y="1815667"/>
            <a:ext cx="3429000" cy="90024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Число принимающих участие в проекте - 2500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68 тысяч школьников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9364" y="2445358"/>
            <a:ext cx="3445610" cy="90024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 принимающих участие в проекте  - 100% общеобразовательных школ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1116" y="3321010"/>
            <a:ext cx="6879355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Диагностические материалы издательства «Просвещение»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000" y="3639028"/>
            <a:ext cx="2148531" cy="1276337"/>
          </a:xfrm>
          <a:prstGeom prst="rect">
            <a:avLst/>
          </a:prstGeom>
        </p:spPr>
      </p:pic>
      <p:pic>
        <p:nvPicPr>
          <p:cNvPr id="19" name="Содержимое 3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2439" y="3642963"/>
            <a:ext cx="2164278" cy="1291234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70475" y="3660777"/>
            <a:ext cx="1998222" cy="1242138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032" y="5147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2987824" y="73873"/>
            <a:ext cx="6012160" cy="553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Профтестирование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 школьников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" y="5147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2987824" y="73874"/>
            <a:ext cx="6012160" cy="553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Профтуры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89092" name="Picture 4" descr="C:\Users\voronkina\Desktop\edC8K6IGq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27534"/>
            <a:ext cx="2088232" cy="2088232"/>
          </a:xfrm>
          <a:prstGeom prst="rect">
            <a:avLst/>
          </a:prstGeom>
          <a:noFill/>
        </p:spPr>
      </p:pic>
      <p:pic>
        <p:nvPicPr>
          <p:cNvPr id="89093" name="Picture 5" descr="C:\Users\voronkina\Desktop\WWoXvcmfIy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27534"/>
            <a:ext cx="2897560" cy="2088232"/>
          </a:xfrm>
          <a:prstGeom prst="rect">
            <a:avLst/>
          </a:prstGeom>
          <a:noFill/>
        </p:spPr>
      </p:pic>
      <p:pic>
        <p:nvPicPr>
          <p:cNvPr id="89094" name="Picture 6" descr="C:\Users\voronkina\Desktop\Va822NPis2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699542"/>
            <a:ext cx="2088232" cy="2016224"/>
          </a:xfrm>
          <a:prstGeom prst="rect">
            <a:avLst/>
          </a:prstGeom>
          <a:noFill/>
        </p:spPr>
      </p:pic>
      <p:pic>
        <p:nvPicPr>
          <p:cNvPr id="89095" name="Picture 7" descr="C:\Users\voronkina\Desktop\ByRfZ9_vqb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859782"/>
            <a:ext cx="2088233" cy="20162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00192" y="3003798"/>
            <a:ext cx="2520280" cy="369332"/>
          </a:xfrm>
          <a:prstGeom prst="rect">
            <a:avLst/>
          </a:prstGeom>
          <a:solidFill>
            <a:srgbClr val="CFD6E4"/>
          </a:solidFill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2787774"/>
            <a:ext cx="3096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«Кировский многопрофильный техникум», 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«Вятский технический лицей»,  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«Вятский электромашиностроительный техникум»,  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«Кировский технологический колледж»,  «Кировский лесопромышленный колледж», 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«Колледж пищевой промышленности», «Кировский железнодорожный техникум»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авнобедренный треугольник 39"/>
          <p:cNvSpPr/>
          <p:nvPr/>
        </p:nvSpPr>
        <p:spPr>
          <a:xfrm rot="10800000">
            <a:off x="0" y="2895786"/>
            <a:ext cx="5292080" cy="1620180"/>
          </a:xfrm>
          <a:prstGeom prst="triangle">
            <a:avLst>
              <a:gd name="adj" fmla="val 45783"/>
            </a:avLst>
          </a:prstGeom>
          <a:gradFill flip="none" rotWithShape="1">
            <a:gsLst>
              <a:gs pos="0">
                <a:srgbClr val="0066FF"/>
              </a:gs>
              <a:gs pos="38000">
                <a:schemeClr val="tx2">
                  <a:lumMod val="40000"/>
                  <a:lumOff val="60000"/>
                  <a:alpha val="24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 flipV="1">
            <a:off x="179512" y="2949792"/>
            <a:ext cx="2689692" cy="156617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611560" y="4623978"/>
            <a:ext cx="4399433" cy="378042"/>
          </a:xfrm>
          <a:prstGeom prst="roundRect">
            <a:avLst/>
          </a:prstGeom>
          <a:solidFill>
            <a:schemeClr val="bg1"/>
          </a:solidFill>
          <a:ln w="127000">
            <a:gradFill flip="none" rotWithShape="1">
              <a:gsLst>
                <a:gs pos="74000">
                  <a:srgbClr val="0070C0"/>
                </a:gs>
                <a:gs pos="93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Правительство Кировской области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5508104" y="1290606"/>
            <a:ext cx="0" cy="390000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5556623" y="1275606"/>
            <a:ext cx="3407866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профориентационная работа со школьниками 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556623" y="2917314"/>
            <a:ext cx="333585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формирование комфортной городской среды и населенных пунктов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5508104" y="2976648"/>
            <a:ext cx="0" cy="390000"/>
          </a:xfrm>
          <a:prstGeom prst="line">
            <a:avLst/>
          </a:prstGeom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6012160" y="1855387"/>
            <a:ext cx="28803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новое содержание и технологии профориентационной работы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6012160" y="1653648"/>
            <a:ext cx="288032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раннее </a:t>
            </a: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</a:rPr>
              <a:t>профтестирование</a:t>
            </a:r>
            <a:endParaRPr lang="ru-RU" sz="14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012160" y="2522602"/>
            <a:ext cx="295232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вектор на экономику района и области 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263680" y="3915754"/>
            <a:ext cx="288032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условия для культурного отдыха  и занятий спортом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255296" y="3544681"/>
            <a:ext cx="288032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гарантия доступности и  качества образования</a:t>
            </a:r>
          </a:p>
        </p:txBody>
      </p:sp>
      <p:grpSp>
        <p:nvGrpSpPr>
          <p:cNvPr id="2" name="Группа 41"/>
          <p:cNvGrpSpPr/>
          <p:nvPr/>
        </p:nvGrpSpPr>
        <p:grpSpPr>
          <a:xfrm>
            <a:off x="107504" y="843558"/>
            <a:ext cx="5256584" cy="2808312"/>
            <a:chOff x="1187624" y="980728"/>
            <a:chExt cx="7200800" cy="3024336"/>
          </a:xfrm>
        </p:grpSpPr>
        <p:sp>
          <p:nvSpPr>
            <p:cNvPr id="43" name="Freeform 292"/>
            <p:cNvSpPr>
              <a:spLocks/>
            </p:cNvSpPr>
            <p:nvPr/>
          </p:nvSpPr>
          <p:spPr bwMode="auto">
            <a:xfrm>
              <a:off x="1187624" y="980728"/>
              <a:ext cx="7200800" cy="3024336"/>
            </a:xfrm>
            <a:custGeom>
              <a:avLst/>
              <a:gdLst>
                <a:gd name="T0" fmla="*/ 2147483646 w 2058"/>
                <a:gd name="T1" fmla="*/ 2147483646 h 1502"/>
                <a:gd name="T2" fmla="*/ 2147483646 w 2058"/>
                <a:gd name="T3" fmla="*/ 2147483646 h 1502"/>
                <a:gd name="T4" fmla="*/ 2147483646 w 2058"/>
                <a:gd name="T5" fmla="*/ 2147483646 h 1502"/>
                <a:gd name="T6" fmla="*/ 2147483646 w 2058"/>
                <a:gd name="T7" fmla="*/ 2147483646 h 1502"/>
                <a:gd name="T8" fmla="*/ 2147483646 w 2058"/>
                <a:gd name="T9" fmla="*/ 2147483646 h 1502"/>
                <a:gd name="T10" fmla="*/ 2147483646 w 2058"/>
                <a:gd name="T11" fmla="*/ 2147483646 h 1502"/>
                <a:gd name="T12" fmla="*/ 2147483646 w 2058"/>
                <a:gd name="T13" fmla="*/ 2147483646 h 1502"/>
                <a:gd name="T14" fmla="*/ 2147483646 w 2058"/>
                <a:gd name="T15" fmla="*/ 2147483646 h 1502"/>
                <a:gd name="T16" fmla="*/ 2147483646 w 2058"/>
                <a:gd name="T17" fmla="*/ 2147483646 h 1502"/>
                <a:gd name="T18" fmla="*/ 2147483646 w 2058"/>
                <a:gd name="T19" fmla="*/ 2147483646 h 1502"/>
                <a:gd name="T20" fmla="*/ 2147483646 w 2058"/>
                <a:gd name="T21" fmla="*/ 2147483646 h 1502"/>
                <a:gd name="T22" fmla="*/ 2147483646 w 2058"/>
                <a:gd name="T23" fmla="*/ 2147483646 h 1502"/>
                <a:gd name="T24" fmla="*/ 2147483646 w 2058"/>
                <a:gd name="T25" fmla="*/ 2147483646 h 1502"/>
                <a:gd name="T26" fmla="*/ 2147483646 w 2058"/>
                <a:gd name="T27" fmla="*/ 2147483646 h 1502"/>
                <a:gd name="T28" fmla="*/ 2147483646 w 2058"/>
                <a:gd name="T29" fmla="*/ 2147483646 h 1502"/>
                <a:gd name="T30" fmla="*/ 2147483646 w 2058"/>
                <a:gd name="T31" fmla="*/ 2147483646 h 1502"/>
                <a:gd name="T32" fmla="*/ 2147483646 w 2058"/>
                <a:gd name="T33" fmla="*/ 2147483646 h 1502"/>
                <a:gd name="T34" fmla="*/ 2147483646 w 2058"/>
                <a:gd name="T35" fmla="*/ 2147483646 h 1502"/>
                <a:gd name="T36" fmla="*/ 2147483646 w 2058"/>
                <a:gd name="T37" fmla="*/ 2147483646 h 1502"/>
                <a:gd name="T38" fmla="*/ 2147483646 w 2058"/>
                <a:gd name="T39" fmla="*/ 2147483646 h 1502"/>
                <a:gd name="T40" fmla="*/ 2147483646 w 2058"/>
                <a:gd name="T41" fmla="*/ 2147483646 h 1502"/>
                <a:gd name="T42" fmla="*/ 2147483646 w 2058"/>
                <a:gd name="T43" fmla="*/ 2147483646 h 1502"/>
                <a:gd name="T44" fmla="*/ 2147483646 w 2058"/>
                <a:gd name="T45" fmla="*/ 2147483646 h 1502"/>
                <a:gd name="T46" fmla="*/ 2147483646 w 2058"/>
                <a:gd name="T47" fmla="*/ 2147483646 h 1502"/>
                <a:gd name="T48" fmla="*/ 2147483646 w 2058"/>
                <a:gd name="T49" fmla="*/ 2147483646 h 1502"/>
                <a:gd name="T50" fmla="*/ 2147483646 w 2058"/>
                <a:gd name="T51" fmla="*/ 2147483646 h 1502"/>
                <a:gd name="T52" fmla="*/ 2147483646 w 2058"/>
                <a:gd name="T53" fmla="*/ 2147483646 h 1502"/>
                <a:gd name="T54" fmla="*/ 2147483646 w 2058"/>
                <a:gd name="T55" fmla="*/ 2147483646 h 1502"/>
                <a:gd name="T56" fmla="*/ 2147483646 w 2058"/>
                <a:gd name="T57" fmla="*/ 2147483646 h 1502"/>
                <a:gd name="T58" fmla="*/ 2147483646 w 2058"/>
                <a:gd name="T59" fmla="*/ 2147483646 h 1502"/>
                <a:gd name="T60" fmla="*/ 2147483646 w 2058"/>
                <a:gd name="T61" fmla="*/ 2147483646 h 1502"/>
                <a:gd name="T62" fmla="*/ 2147483646 w 2058"/>
                <a:gd name="T63" fmla="*/ 2147483646 h 1502"/>
                <a:gd name="T64" fmla="*/ 2147483646 w 2058"/>
                <a:gd name="T65" fmla="*/ 2147483646 h 1502"/>
                <a:gd name="T66" fmla="*/ 2147483646 w 2058"/>
                <a:gd name="T67" fmla="*/ 2147483646 h 1502"/>
                <a:gd name="T68" fmla="*/ 2147483646 w 2058"/>
                <a:gd name="T69" fmla="*/ 2147483646 h 1502"/>
                <a:gd name="T70" fmla="*/ 2147483646 w 2058"/>
                <a:gd name="T71" fmla="*/ 2147483646 h 1502"/>
                <a:gd name="T72" fmla="*/ 2147483646 w 2058"/>
                <a:gd name="T73" fmla="*/ 2147483646 h 1502"/>
                <a:gd name="T74" fmla="*/ 2147483646 w 2058"/>
                <a:gd name="T75" fmla="*/ 2147483646 h 1502"/>
                <a:gd name="T76" fmla="*/ 2147483646 w 2058"/>
                <a:gd name="T77" fmla="*/ 2147483646 h 1502"/>
                <a:gd name="T78" fmla="*/ 2147483646 w 2058"/>
                <a:gd name="T79" fmla="*/ 2147483646 h 1502"/>
                <a:gd name="T80" fmla="*/ 2147483646 w 2058"/>
                <a:gd name="T81" fmla="*/ 2147483646 h 1502"/>
                <a:gd name="T82" fmla="*/ 2147483646 w 2058"/>
                <a:gd name="T83" fmla="*/ 2147483646 h 1502"/>
                <a:gd name="T84" fmla="*/ 2147483646 w 2058"/>
                <a:gd name="T85" fmla="*/ 2147483646 h 1502"/>
                <a:gd name="T86" fmla="*/ 2147483646 w 2058"/>
                <a:gd name="T87" fmla="*/ 2147483646 h 1502"/>
                <a:gd name="T88" fmla="*/ 2147483646 w 2058"/>
                <a:gd name="T89" fmla="*/ 2147483646 h 1502"/>
                <a:gd name="T90" fmla="*/ 2147483646 w 2058"/>
                <a:gd name="T91" fmla="*/ 2147483646 h 1502"/>
                <a:gd name="T92" fmla="*/ 2147483646 w 2058"/>
                <a:gd name="T93" fmla="*/ 2147483646 h 1502"/>
                <a:gd name="T94" fmla="*/ 2147483646 w 2058"/>
                <a:gd name="T95" fmla="*/ 2147483646 h 1502"/>
                <a:gd name="T96" fmla="*/ 2147483646 w 2058"/>
                <a:gd name="T97" fmla="*/ 2147483646 h 1502"/>
                <a:gd name="T98" fmla="*/ 2147483646 w 2058"/>
                <a:gd name="T99" fmla="*/ 2147483646 h 1502"/>
                <a:gd name="T100" fmla="*/ 2147483646 w 2058"/>
                <a:gd name="T101" fmla="*/ 2147483646 h 1502"/>
                <a:gd name="T102" fmla="*/ 2147483646 w 2058"/>
                <a:gd name="T103" fmla="*/ 2147483646 h 1502"/>
                <a:gd name="T104" fmla="*/ 2147483646 w 2058"/>
                <a:gd name="T105" fmla="*/ 2147483646 h 1502"/>
                <a:gd name="T106" fmla="*/ 2147483646 w 2058"/>
                <a:gd name="T107" fmla="*/ 2147483646 h 1502"/>
                <a:gd name="T108" fmla="*/ 2147483646 w 2058"/>
                <a:gd name="T109" fmla="*/ 2147483646 h 1502"/>
                <a:gd name="T110" fmla="*/ 2147483646 w 2058"/>
                <a:gd name="T111" fmla="*/ 2147483646 h 1502"/>
                <a:gd name="T112" fmla="*/ 2147483646 w 2058"/>
                <a:gd name="T113" fmla="*/ 2147483646 h 1502"/>
                <a:gd name="T114" fmla="*/ 2147483646 w 2058"/>
                <a:gd name="T115" fmla="*/ 2147483646 h 1502"/>
                <a:gd name="T116" fmla="*/ 2147483646 w 2058"/>
                <a:gd name="T117" fmla="*/ 2147483646 h 1502"/>
                <a:gd name="T118" fmla="*/ 2147483646 w 2058"/>
                <a:gd name="T119" fmla="*/ 2147483646 h 1502"/>
                <a:gd name="T120" fmla="*/ 2147483646 w 2058"/>
                <a:gd name="T121" fmla="*/ 2147483646 h 15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58"/>
                <a:gd name="T184" fmla="*/ 0 h 1502"/>
                <a:gd name="T185" fmla="*/ 2058 w 2058"/>
                <a:gd name="T186" fmla="*/ 1502 h 15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58" h="1502">
                  <a:moveTo>
                    <a:pt x="1241" y="1502"/>
                  </a:moveTo>
                  <a:lnTo>
                    <a:pt x="1237" y="1488"/>
                  </a:lnTo>
                  <a:lnTo>
                    <a:pt x="1234" y="1475"/>
                  </a:lnTo>
                  <a:lnTo>
                    <a:pt x="1220" y="1478"/>
                  </a:lnTo>
                  <a:lnTo>
                    <a:pt x="1207" y="1481"/>
                  </a:lnTo>
                  <a:lnTo>
                    <a:pt x="1193" y="1482"/>
                  </a:lnTo>
                  <a:lnTo>
                    <a:pt x="1179" y="1484"/>
                  </a:lnTo>
                  <a:lnTo>
                    <a:pt x="1151" y="1485"/>
                  </a:lnTo>
                  <a:lnTo>
                    <a:pt x="1122" y="1485"/>
                  </a:lnTo>
                  <a:lnTo>
                    <a:pt x="1093" y="1485"/>
                  </a:lnTo>
                  <a:lnTo>
                    <a:pt x="1064" y="1484"/>
                  </a:lnTo>
                  <a:lnTo>
                    <a:pt x="1036" y="1483"/>
                  </a:lnTo>
                  <a:lnTo>
                    <a:pt x="1008" y="1482"/>
                  </a:lnTo>
                  <a:lnTo>
                    <a:pt x="1005" y="1474"/>
                  </a:lnTo>
                  <a:lnTo>
                    <a:pt x="1000" y="1466"/>
                  </a:lnTo>
                  <a:lnTo>
                    <a:pt x="997" y="1459"/>
                  </a:lnTo>
                  <a:lnTo>
                    <a:pt x="995" y="1452"/>
                  </a:lnTo>
                  <a:lnTo>
                    <a:pt x="990" y="1452"/>
                  </a:lnTo>
                  <a:lnTo>
                    <a:pt x="986" y="1452"/>
                  </a:lnTo>
                  <a:lnTo>
                    <a:pt x="986" y="1445"/>
                  </a:lnTo>
                  <a:lnTo>
                    <a:pt x="985" y="1441"/>
                  </a:lnTo>
                  <a:lnTo>
                    <a:pt x="983" y="1437"/>
                  </a:lnTo>
                  <a:lnTo>
                    <a:pt x="981" y="1434"/>
                  </a:lnTo>
                  <a:lnTo>
                    <a:pt x="979" y="1431"/>
                  </a:lnTo>
                  <a:lnTo>
                    <a:pt x="976" y="1428"/>
                  </a:lnTo>
                  <a:lnTo>
                    <a:pt x="971" y="1426"/>
                  </a:lnTo>
                  <a:lnTo>
                    <a:pt x="966" y="1423"/>
                  </a:lnTo>
                  <a:lnTo>
                    <a:pt x="966" y="1418"/>
                  </a:lnTo>
                  <a:lnTo>
                    <a:pt x="966" y="1415"/>
                  </a:lnTo>
                  <a:lnTo>
                    <a:pt x="962" y="1415"/>
                  </a:lnTo>
                  <a:lnTo>
                    <a:pt x="959" y="1415"/>
                  </a:lnTo>
                  <a:lnTo>
                    <a:pt x="959" y="1410"/>
                  </a:lnTo>
                  <a:lnTo>
                    <a:pt x="959" y="1407"/>
                  </a:lnTo>
                  <a:lnTo>
                    <a:pt x="955" y="1407"/>
                  </a:lnTo>
                  <a:lnTo>
                    <a:pt x="951" y="1407"/>
                  </a:lnTo>
                  <a:lnTo>
                    <a:pt x="951" y="1402"/>
                  </a:lnTo>
                  <a:lnTo>
                    <a:pt x="951" y="1399"/>
                  </a:lnTo>
                  <a:lnTo>
                    <a:pt x="946" y="1399"/>
                  </a:lnTo>
                  <a:lnTo>
                    <a:pt x="942" y="1399"/>
                  </a:lnTo>
                  <a:lnTo>
                    <a:pt x="942" y="1395"/>
                  </a:lnTo>
                  <a:lnTo>
                    <a:pt x="942" y="1391"/>
                  </a:lnTo>
                  <a:lnTo>
                    <a:pt x="938" y="1391"/>
                  </a:lnTo>
                  <a:lnTo>
                    <a:pt x="935" y="1391"/>
                  </a:lnTo>
                  <a:lnTo>
                    <a:pt x="935" y="1386"/>
                  </a:lnTo>
                  <a:lnTo>
                    <a:pt x="935" y="1383"/>
                  </a:lnTo>
                  <a:lnTo>
                    <a:pt x="930" y="1381"/>
                  </a:lnTo>
                  <a:lnTo>
                    <a:pt x="925" y="1379"/>
                  </a:lnTo>
                  <a:lnTo>
                    <a:pt x="921" y="1376"/>
                  </a:lnTo>
                  <a:lnTo>
                    <a:pt x="916" y="1373"/>
                  </a:lnTo>
                  <a:lnTo>
                    <a:pt x="913" y="1370"/>
                  </a:lnTo>
                  <a:lnTo>
                    <a:pt x="910" y="1366"/>
                  </a:lnTo>
                  <a:lnTo>
                    <a:pt x="908" y="1361"/>
                  </a:lnTo>
                  <a:lnTo>
                    <a:pt x="906" y="1355"/>
                  </a:lnTo>
                  <a:lnTo>
                    <a:pt x="903" y="1355"/>
                  </a:lnTo>
                  <a:lnTo>
                    <a:pt x="899" y="1355"/>
                  </a:lnTo>
                  <a:lnTo>
                    <a:pt x="899" y="1351"/>
                  </a:lnTo>
                  <a:lnTo>
                    <a:pt x="899" y="1347"/>
                  </a:lnTo>
                  <a:lnTo>
                    <a:pt x="895" y="1347"/>
                  </a:lnTo>
                  <a:lnTo>
                    <a:pt x="891" y="1347"/>
                  </a:lnTo>
                  <a:lnTo>
                    <a:pt x="891" y="1339"/>
                  </a:lnTo>
                  <a:lnTo>
                    <a:pt x="891" y="1331"/>
                  </a:lnTo>
                  <a:lnTo>
                    <a:pt x="886" y="1331"/>
                  </a:lnTo>
                  <a:lnTo>
                    <a:pt x="882" y="1331"/>
                  </a:lnTo>
                  <a:lnTo>
                    <a:pt x="882" y="1327"/>
                  </a:lnTo>
                  <a:lnTo>
                    <a:pt x="882" y="1323"/>
                  </a:lnTo>
                  <a:lnTo>
                    <a:pt x="872" y="1321"/>
                  </a:lnTo>
                  <a:lnTo>
                    <a:pt x="862" y="1319"/>
                  </a:lnTo>
                  <a:lnTo>
                    <a:pt x="852" y="1317"/>
                  </a:lnTo>
                  <a:lnTo>
                    <a:pt x="844" y="1313"/>
                  </a:lnTo>
                  <a:lnTo>
                    <a:pt x="836" y="1310"/>
                  </a:lnTo>
                  <a:lnTo>
                    <a:pt x="827" y="1304"/>
                  </a:lnTo>
                  <a:lnTo>
                    <a:pt x="819" y="1299"/>
                  </a:lnTo>
                  <a:lnTo>
                    <a:pt x="810" y="1292"/>
                  </a:lnTo>
                  <a:lnTo>
                    <a:pt x="807" y="1286"/>
                  </a:lnTo>
                  <a:lnTo>
                    <a:pt x="803" y="1280"/>
                  </a:lnTo>
                  <a:lnTo>
                    <a:pt x="800" y="1276"/>
                  </a:lnTo>
                  <a:lnTo>
                    <a:pt x="796" y="1273"/>
                  </a:lnTo>
                  <a:lnTo>
                    <a:pt x="792" y="1272"/>
                  </a:lnTo>
                  <a:lnTo>
                    <a:pt x="788" y="1272"/>
                  </a:lnTo>
                  <a:lnTo>
                    <a:pt x="783" y="1274"/>
                  </a:lnTo>
                  <a:lnTo>
                    <a:pt x="776" y="1277"/>
                  </a:lnTo>
                  <a:lnTo>
                    <a:pt x="772" y="1273"/>
                  </a:lnTo>
                  <a:lnTo>
                    <a:pt x="767" y="1269"/>
                  </a:lnTo>
                  <a:lnTo>
                    <a:pt x="762" y="1265"/>
                  </a:lnTo>
                  <a:lnTo>
                    <a:pt x="756" y="1261"/>
                  </a:lnTo>
                  <a:lnTo>
                    <a:pt x="750" y="1258"/>
                  </a:lnTo>
                  <a:lnTo>
                    <a:pt x="743" y="1255"/>
                  </a:lnTo>
                  <a:lnTo>
                    <a:pt x="737" y="1252"/>
                  </a:lnTo>
                  <a:lnTo>
                    <a:pt x="730" y="1250"/>
                  </a:lnTo>
                  <a:lnTo>
                    <a:pt x="724" y="1249"/>
                  </a:lnTo>
                  <a:lnTo>
                    <a:pt x="717" y="1249"/>
                  </a:lnTo>
                  <a:lnTo>
                    <a:pt x="711" y="1250"/>
                  </a:lnTo>
                  <a:lnTo>
                    <a:pt x="706" y="1251"/>
                  </a:lnTo>
                  <a:lnTo>
                    <a:pt x="701" y="1255"/>
                  </a:lnTo>
                  <a:lnTo>
                    <a:pt x="697" y="1259"/>
                  </a:lnTo>
                  <a:lnTo>
                    <a:pt x="694" y="1265"/>
                  </a:lnTo>
                  <a:lnTo>
                    <a:pt x="691" y="1272"/>
                  </a:lnTo>
                  <a:lnTo>
                    <a:pt x="687" y="1272"/>
                  </a:lnTo>
                  <a:lnTo>
                    <a:pt x="684" y="1272"/>
                  </a:lnTo>
                  <a:lnTo>
                    <a:pt x="683" y="1255"/>
                  </a:lnTo>
                  <a:lnTo>
                    <a:pt x="681" y="1238"/>
                  </a:lnTo>
                  <a:lnTo>
                    <a:pt x="680" y="1221"/>
                  </a:lnTo>
                  <a:lnTo>
                    <a:pt x="679" y="1205"/>
                  </a:lnTo>
                  <a:lnTo>
                    <a:pt x="665" y="1194"/>
                  </a:lnTo>
                  <a:lnTo>
                    <a:pt x="655" y="1189"/>
                  </a:lnTo>
                  <a:lnTo>
                    <a:pt x="648" y="1186"/>
                  </a:lnTo>
                  <a:lnTo>
                    <a:pt x="640" y="1183"/>
                  </a:lnTo>
                  <a:lnTo>
                    <a:pt x="640" y="1187"/>
                  </a:lnTo>
                  <a:lnTo>
                    <a:pt x="640" y="1192"/>
                  </a:lnTo>
                  <a:lnTo>
                    <a:pt x="635" y="1192"/>
                  </a:lnTo>
                  <a:lnTo>
                    <a:pt x="631" y="1192"/>
                  </a:lnTo>
                  <a:lnTo>
                    <a:pt x="631" y="1195"/>
                  </a:lnTo>
                  <a:lnTo>
                    <a:pt x="631" y="1201"/>
                  </a:lnTo>
                  <a:lnTo>
                    <a:pt x="616" y="1199"/>
                  </a:lnTo>
                  <a:lnTo>
                    <a:pt x="605" y="1197"/>
                  </a:lnTo>
                  <a:lnTo>
                    <a:pt x="601" y="1197"/>
                  </a:lnTo>
                  <a:lnTo>
                    <a:pt x="595" y="1199"/>
                  </a:lnTo>
                  <a:lnTo>
                    <a:pt x="588" y="1201"/>
                  </a:lnTo>
                  <a:lnTo>
                    <a:pt x="579" y="1204"/>
                  </a:lnTo>
                  <a:lnTo>
                    <a:pt x="577" y="1216"/>
                  </a:lnTo>
                  <a:lnTo>
                    <a:pt x="575" y="1229"/>
                  </a:lnTo>
                  <a:lnTo>
                    <a:pt x="574" y="1242"/>
                  </a:lnTo>
                  <a:lnTo>
                    <a:pt x="573" y="1256"/>
                  </a:lnTo>
                  <a:lnTo>
                    <a:pt x="559" y="1256"/>
                  </a:lnTo>
                  <a:lnTo>
                    <a:pt x="544" y="1258"/>
                  </a:lnTo>
                  <a:lnTo>
                    <a:pt x="539" y="1252"/>
                  </a:lnTo>
                  <a:lnTo>
                    <a:pt x="537" y="1247"/>
                  </a:lnTo>
                  <a:lnTo>
                    <a:pt x="535" y="1242"/>
                  </a:lnTo>
                  <a:lnTo>
                    <a:pt x="535" y="1234"/>
                  </a:lnTo>
                  <a:lnTo>
                    <a:pt x="546" y="1227"/>
                  </a:lnTo>
                  <a:lnTo>
                    <a:pt x="558" y="1219"/>
                  </a:lnTo>
                  <a:lnTo>
                    <a:pt x="560" y="1205"/>
                  </a:lnTo>
                  <a:lnTo>
                    <a:pt x="564" y="1192"/>
                  </a:lnTo>
                  <a:lnTo>
                    <a:pt x="549" y="1190"/>
                  </a:lnTo>
                  <a:lnTo>
                    <a:pt x="535" y="1188"/>
                  </a:lnTo>
                  <a:lnTo>
                    <a:pt x="533" y="1179"/>
                  </a:lnTo>
                  <a:lnTo>
                    <a:pt x="533" y="1171"/>
                  </a:lnTo>
                  <a:lnTo>
                    <a:pt x="504" y="1154"/>
                  </a:lnTo>
                  <a:lnTo>
                    <a:pt x="487" y="1146"/>
                  </a:lnTo>
                  <a:lnTo>
                    <a:pt x="477" y="1143"/>
                  </a:lnTo>
                  <a:lnTo>
                    <a:pt x="469" y="1140"/>
                  </a:lnTo>
                  <a:lnTo>
                    <a:pt x="469" y="1136"/>
                  </a:lnTo>
                  <a:lnTo>
                    <a:pt x="469" y="1132"/>
                  </a:lnTo>
                  <a:lnTo>
                    <a:pt x="460" y="1132"/>
                  </a:lnTo>
                  <a:lnTo>
                    <a:pt x="453" y="1132"/>
                  </a:lnTo>
                  <a:lnTo>
                    <a:pt x="453" y="1127"/>
                  </a:lnTo>
                  <a:lnTo>
                    <a:pt x="453" y="1124"/>
                  </a:lnTo>
                  <a:lnTo>
                    <a:pt x="436" y="1120"/>
                  </a:lnTo>
                  <a:lnTo>
                    <a:pt x="421" y="1115"/>
                  </a:lnTo>
                  <a:lnTo>
                    <a:pt x="405" y="1110"/>
                  </a:lnTo>
                  <a:lnTo>
                    <a:pt x="391" y="1106"/>
                  </a:lnTo>
                  <a:lnTo>
                    <a:pt x="369" y="1115"/>
                  </a:lnTo>
                  <a:lnTo>
                    <a:pt x="346" y="1125"/>
                  </a:lnTo>
                  <a:lnTo>
                    <a:pt x="335" y="1132"/>
                  </a:lnTo>
                  <a:lnTo>
                    <a:pt x="324" y="1139"/>
                  </a:lnTo>
                  <a:lnTo>
                    <a:pt x="315" y="1147"/>
                  </a:lnTo>
                  <a:lnTo>
                    <a:pt x="308" y="1155"/>
                  </a:lnTo>
                  <a:lnTo>
                    <a:pt x="307" y="1162"/>
                  </a:lnTo>
                  <a:lnTo>
                    <a:pt x="306" y="1167"/>
                  </a:lnTo>
                  <a:lnTo>
                    <a:pt x="303" y="1173"/>
                  </a:lnTo>
                  <a:lnTo>
                    <a:pt x="297" y="1180"/>
                  </a:lnTo>
                  <a:lnTo>
                    <a:pt x="285" y="1178"/>
                  </a:lnTo>
                  <a:lnTo>
                    <a:pt x="274" y="1177"/>
                  </a:lnTo>
                  <a:lnTo>
                    <a:pt x="272" y="1166"/>
                  </a:lnTo>
                  <a:lnTo>
                    <a:pt x="269" y="1157"/>
                  </a:lnTo>
                  <a:lnTo>
                    <a:pt x="266" y="1155"/>
                  </a:lnTo>
                  <a:lnTo>
                    <a:pt x="262" y="1154"/>
                  </a:lnTo>
                  <a:lnTo>
                    <a:pt x="261" y="1147"/>
                  </a:lnTo>
                  <a:lnTo>
                    <a:pt x="261" y="1140"/>
                  </a:lnTo>
                  <a:lnTo>
                    <a:pt x="257" y="1140"/>
                  </a:lnTo>
                  <a:lnTo>
                    <a:pt x="253" y="1140"/>
                  </a:lnTo>
                  <a:lnTo>
                    <a:pt x="253" y="1136"/>
                  </a:lnTo>
                  <a:lnTo>
                    <a:pt x="253" y="1132"/>
                  </a:lnTo>
                  <a:lnTo>
                    <a:pt x="245" y="1129"/>
                  </a:lnTo>
                  <a:lnTo>
                    <a:pt x="235" y="1126"/>
                  </a:lnTo>
                  <a:lnTo>
                    <a:pt x="223" y="1133"/>
                  </a:lnTo>
                  <a:lnTo>
                    <a:pt x="210" y="1140"/>
                  </a:lnTo>
                  <a:lnTo>
                    <a:pt x="210" y="1144"/>
                  </a:lnTo>
                  <a:lnTo>
                    <a:pt x="210" y="1148"/>
                  </a:lnTo>
                  <a:lnTo>
                    <a:pt x="205" y="1146"/>
                  </a:lnTo>
                  <a:lnTo>
                    <a:pt x="202" y="1146"/>
                  </a:lnTo>
                  <a:lnTo>
                    <a:pt x="201" y="1127"/>
                  </a:lnTo>
                  <a:lnTo>
                    <a:pt x="200" y="1109"/>
                  </a:lnTo>
                  <a:lnTo>
                    <a:pt x="199" y="1092"/>
                  </a:lnTo>
                  <a:lnTo>
                    <a:pt x="198" y="1074"/>
                  </a:lnTo>
                  <a:lnTo>
                    <a:pt x="178" y="1071"/>
                  </a:lnTo>
                  <a:lnTo>
                    <a:pt x="157" y="1068"/>
                  </a:lnTo>
                  <a:lnTo>
                    <a:pt x="138" y="1066"/>
                  </a:lnTo>
                  <a:lnTo>
                    <a:pt x="118" y="1064"/>
                  </a:lnTo>
                  <a:lnTo>
                    <a:pt x="118" y="1047"/>
                  </a:lnTo>
                  <a:lnTo>
                    <a:pt x="118" y="1030"/>
                  </a:lnTo>
                  <a:lnTo>
                    <a:pt x="118" y="1014"/>
                  </a:lnTo>
                  <a:lnTo>
                    <a:pt x="118" y="997"/>
                  </a:lnTo>
                  <a:lnTo>
                    <a:pt x="102" y="997"/>
                  </a:lnTo>
                  <a:lnTo>
                    <a:pt x="88" y="997"/>
                  </a:lnTo>
                  <a:lnTo>
                    <a:pt x="72" y="997"/>
                  </a:lnTo>
                  <a:lnTo>
                    <a:pt x="58" y="997"/>
                  </a:lnTo>
                  <a:lnTo>
                    <a:pt x="57" y="992"/>
                  </a:lnTo>
                  <a:lnTo>
                    <a:pt x="55" y="987"/>
                  </a:lnTo>
                  <a:lnTo>
                    <a:pt x="52" y="983"/>
                  </a:lnTo>
                  <a:lnTo>
                    <a:pt x="49" y="979"/>
                  </a:lnTo>
                  <a:lnTo>
                    <a:pt x="41" y="970"/>
                  </a:lnTo>
                  <a:lnTo>
                    <a:pt x="33" y="962"/>
                  </a:lnTo>
                  <a:lnTo>
                    <a:pt x="33" y="954"/>
                  </a:lnTo>
                  <a:lnTo>
                    <a:pt x="33" y="944"/>
                  </a:lnTo>
                  <a:lnTo>
                    <a:pt x="33" y="935"/>
                  </a:lnTo>
                  <a:lnTo>
                    <a:pt x="33" y="927"/>
                  </a:lnTo>
                  <a:lnTo>
                    <a:pt x="42" y="922"/>
                  </a:lnTo>
                  <a:lnTo>
                    <a:pt x="53" y="915"/>
                  </a:lnTo>
                  <a:lnTo>
                    <a:pt x="53" y="901"/>
                  </a:lnTo>
                  <a:lnTo>
                    <a:pt x="53" y="885"/>
                  </a:lnTo>
                  <a:lnTo>
                    <a:pt x="53" y="870"/>
                  </a:lnTo>
                  <a:lnTo>
                    <a:pt x="54" y="855"/>
                  </a:lnTo>
                  <a:lnTo>
                    <a:pt x="43" y="848"/>
                  </a:lnTo>
                  <a:lnTo>
                    <a:pt x="35" y="842"/>
                  </a:lnTo>
                  <a:lnTo>
                    <a:pt x="26" y="837"/>
                  </a:lnTo>
                  <a:lnTo>
                    <a:pt x="14" y="833"/>
                  </a:lnTo>
                  <a:lnTo>
                    <a:pt x="14" y="827"/>
                  </a:lnTo>
                  <a:lnTo>
                    <a:pt x="14" y="821"/>
                  </a:lnTo>
                  <a:lnTo>
                    <a:pt x="7" y="819"/>
                  </a:lnTo>
                  <a:lnTo>
                    <a:pt x="0" y="817"/>
                  </a:lnTo>
                  <a:lnTo>
                    <a:pt x="9" y="800"/>
                  </a:lnTo>
                  <a:lnTo>
                    <a:pt x="19" y="784"/>
                  </a:lnTo>
                  <a:lnTo>
                    <a:pt x="26" y="767"/>
                  </a:lnTo>
                  <a:lnTo>
                    <a:pt x="31" y="749"/>
                  </a:lnTo>
                  <a:lnTo>
                    <a:pt x="34" y="749"/>
                  </a:lnTo>
                  <a:lnTo>
                    <a:pt x="38" y="749"/>
                  </a:lnTo>
                  <a:lnTo>
                    <a:pt x="37" y="739"/>
                  </a:lnTo>
                  <a:lnTo>
                    <a:pt x="36" y="729"/>
                  </a:lnTo>
                  <a:lnTo>
                    <a:pt x="35" y="719"/>
                  </a:lnTo>
                  <a:lnTo>
                    <a:pt x="34" y="709"/>
                  </a:lnTo>
                  <a:lnTo>
                    <a:pt x="28" y="706"/>
                  </a:lnTo>
                  <a:lnTo>
                    <a:pt x="23" y="702"/>
                  </a:lnTo>
                  <a:lnTo>
                    <a:pt x="24" y="689"/>
                  </a:lnTo>
                  <a:lnTo>
                    <a:pt x="25" y="678"/>
                  </a:lnTo>
                  <a:lnTo>
                    <a:pt x="30" y="676"/>
                  </a:lnTo>
                  <a:lnTo>
                    <a:pt x="33" y="673"/>
                  </a:lnTo>
                  <a:lnTo>
                    <a:pt x="36" y="670"/>
                  </a:lnTo>
                  <a:lnTo>
                    <a:pt x="38" y="666"/>
                  </a:lnTo>
                  <a:lnTo>
                    <a:pt x="40" y="663"/>
                  </a:lnTo>
                  <a:lnTo>
                    <a:pt x="41" y="660"/>
                  </a:lnTo>
                  <a:lnTo>
                    <a:pt x="42" y="656"/>
                  </a:lnTo>
                  <a:lnTo>
                    <a:pt x="42" y="653"/>
                  </a:lnTo>
                  <a:lnTo>
                    <a:pt x="40" y="637"/>
                  </a:lnTo>
                  <a:lnTo>
                    <a:pt x="37" y="621"/>
                  </a:lnTo>
                  <a:lnTo>
                    <a:pt x="64" y="622"/>
                  </a:lnTo>
                  <a:lnTo>
                    <a:pt x="92" y="624"/>
                  </a:lnTo>
                  <a:lnTo>
                    <a:pt x="120" y="627"/>
                  </a:lnTo>
                  <a:lnTo>
                    <a:pt x="148" y="631"/>
                  </a:lnTo>
                  <a:lnTo>
                    <a:pt x="176" y="636"/>
                  </a:lnTo>
                  <a:lnTo>
                    <a:pt x="203" y="642"/>
                  </a:lnTo>
                  <a:lnTo>
                    <a:pt x="231" y="647"/>
                  </a:lnTo>
                  <a:lnTo>
                    <a:pt x="258" y="651"/>
                  </a:lnTo>
                  <a:lnTo>
                    <a:pt x="264" y="623"/>
                  </a:lnTo>
                  <a:lnTo>
                    <a:pt x="269" y="595"/>
                  </a:lnTo>
                  <a:lnTo>
                    <a:pt x="273" y="566"/>
                  </a:lnTo>
                  <a:lnTo>
                    <a:pt x="276" y="537"/>
                  </a:lnTo>
                  <a:lnTo>
                    <a:pt x="305" y="537"/>
                  </a:lnTo>
                  <a:lnTo>
                    <a:pt x="326" y="538"/>
                  </a:lnTo>
                  <a:lnTo>
                    <a:pt x="349" y="541"/>
                  </a:lnTo>
                  <a:lnTo>
                    <a:pt x="380" y="543"/>
                  </a:lnTo>
                  <a:lnTo>
                    <a:pt x="380" y="547"/>
                  </a:lnTo>
                  <a:lnTo>
                    <a:pt x="380" y="550"/>
                  </a:lnTo>
                  <a:lnTo>
                    <a:pt x="403" y="552"/>
                  </a:lnTo>
                  <a:lnTo>
                    <a:pt x="434" y="553"/>
                  </a:lnTo>
                  <a:lnTo>
                    <a:pt x="466" y="552"/>
                  </a:lnTo>
                  <a:lnTo>
                    <a:pt x="492" y="550"/>
                  </a:lnTo>
                  <a:lnTo>
                    <a:pt x="492" y="554"/>
                  </a:lnTo>
                  <a:lnTo>
                    <a:pt x="492" y="559"/>
                  </a:lnTo>
                  <a:lnTo>
                    <a:pt x="501" y="563"/>
                  </a:lnTo>
                  <a:lnTo>
                    <a:pt x="512" y="566"/>
                  </a:lnTo>
                  <a:lnTo>
                    <a:pt x="523" y="568"/>
                  </a:lnTo>
                  <a:lnTo>
                    <a:pt x="535" y="568"/>
                  </a:lnTo>
                  <a:lnTo>
                    <a:pt x="547" y="566"/>
                  </a:lnTo>
                  <a:lnTo>
                    <a:pt x="559" y="564"/>
                  </a:lnTo>
                  <a:lnTo>
                    <a:pt x="568" y="560"/>
                  </a:lnTo>
                  <a:lnTo>
                    <a:pt x="576" y="555"/>
                  </a:lnTo>
                  <a:lnTo>
                    <a:pt x="579" y="526"/>
                  </a:lnTo>
                  <a:lnTo>
                    <a:pt x="583" y="498"/>
                  </a:lnTo>
                  <a:lnTo>
                    <a:pt x="586" y="470"/>
                  </a:lnTo>
                  <a:lnTo>
                    <a:pt x="589" y="442"/>
                  </a:lnTo>
                  <a:lnTo>
                    <a:pt x="584" y="442"/>
                  </a:lnTo>
                  <a:lnTo>
                    <a:pt x="581" y="442"/>
                  </a:lnTo>
                  <a:lnTo>
                    <a:pt x="581" y="434"/>
                  </a:lnTo>
                  <a:lnTo>
                    <a:pt x="581" y="426"/>
                  </a:lnTo>
                  <a:lnTo>
                    <a:pt x="581" y="417"/>
                  </a:lnTo>
                  <a:lnTo>
                    <a:pt x="582" y="409"/>
                  </a:lnTo>
                  <a:lnTo>
                    <a:pt x="584" y="407"/>
                  </a:lnTo>
                  <a:lnTo>
                    <a:pt x="588" y="407"/>
                  </a:lnTo>
                  <a:lnTo>
                    <a:pt x="589" y="375"/>
                  </a:lnTo>
                  <a:lnTo>
                    <a:pt x="591" y="342"/>
                  </a:lnTo>
                  <a:lnTo>
                    <a:pt x="595" y="310"/>
                  </a:lnTo>
                  <a:lnTo>
                    <a:pt x="600" y="276"/>
                  </a:lnTo>
                  <a:lnTo>
                    <a:pt x="606" y="244"/>
                  </a:lnTo>
                  <a:lnTo>
                    <a:pt x="613" y="212"/>
                  </a:lnTo>
                  <a:lnTo>
                    <a:pt x="619" y="180"/>
                  </a:lnTo>
                  <a:lnTo>
                    <a:pt x="624" y="148"/>
                  </a:lnTo>
                  <a:lnTo>
                    <a:pt x="632" y="144"/>
                  </a:lnTo>
                  <a:lnTo>
                    <a:pt x="641" y="139"/>
                  </a:lnTo>
                  <a:lnTo>
                    <a:pt x="648" y="136"/>
                  </a:lnTo>
                  <a:lnTo>
                    <a:pt x="656" y="134"/>
                  </a:lnTo>
                  <a:lnTo>
                    <a:pt x="672" y="132"/>
                  </a:lnTo>
                  <a:lnTo>
                    <a:pt x="687" y="132"/>
                  </a:lnTo>
                  <a:lnTo>
                    <a:pt x="718" y="135"/>
                  </a:lnTo>
                  <a:lnTo>
                    <a:pt x="752" y="138"/>
                  </a:lnTo>
                  <a:lnTo>
                    <a:pt x="754" y="136"/>
                  </a:lnTo>
                  <a:lnTo>
                    <a:pt x="758" y="135"/>
                  </a:lnTo>
                  <a:lnTo>
                    <a:pt x="763" y="134"/>
                  </a:lnTo>
                  <a:lnTo>
                    <a:pt x="769" y="133"/>
                  </a:lnTo>
                  <a:lnTo>
                    <a:pt x="784" y="133"/>
                  </a:lnTo>
                  <a:lnTo>
                    <a:pt x="800" y="134"/>
                  </a:lnTo>
                  <a:lnTo>
                    <a:pt x="832" y="138"/>
                  </a:lnTo>
                  <a:lnTo>
                    <a:pt x="855" y="141"/>
                  </a:lnTo>
                  <a:lnTo>
                    <a:pt x="855" y="144"/>
                  </a:lnTo>
                  <a:lnTo>
                    <a:pt x="855" y="148"/>
                  </a:lnTo>
                  <a:lnTo>
                    <a:pt x="864" y="146"/>
                  </a:lnTo>
                  <a:lnTo>
                    <a:pt x="873" y="144"/>
                  </a:lnTo>
                  <a:lnTo>
                    <a:pt x="882" y="143"/>
                  </a:lnTo>
                  <a:lnTo>
                    <a:pt x="891" y="141"/>
                  </a:lnTo>
                  <a:lnTo>
                    <a:pt x="893" y="132"/>
                  </a:lnTo>
                  <a:lnTo>
                    <a:pt x="895" y="123"/>
                  </a:lnTo>
                  <a:lnTo>
                    <a:pt x="897" y="109"/>
                  </a:lnTo>
                  <a:lnTo>
                    <a:pt x="899" y="88"/>
                  </a:lnTo>
                  <a:lnTo>
                    <a:pt x="906" y="85"/>
                  </a:lnTo>
                  <a:lnTo>
                    <a:pt x="914" y="80"/>
                  </a:lnTo>
                  <a:lnTo>
                    <a:pt x="923" y="77"/>
                  </a:lnTo>
                  <a:lnTo>
                    <a:pt x="930" y="75"/>
                  </a:lnTo>
                  <a:lnTo>
                    <a:pt x="934" y="53"/>
                  </a:lnTo>
                  <a:lnTo>
                    <a:pt x="937" y="41"/>
                  </a:lnTo>
                  <a:lnTo>
                    <a:pt x="941" y="33"/>
                  </a:lnTo>
                  <a:lnTo>
                    <a:pt x="946" y="23"/>
                  </a:lnTo>
                  <a:lnTo>
                    <a:pt x="960" y="20"/>
                  </a:lnTo>
                  <a:lnTo>
                    <a:pt x="975" y="17"/>
                  </a:lnTo>
                  <a:lnTo>
                    <a:pt x="977" y="9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0" y="5"/>
                  </a:lnTo>
                  <a:lnTo>
                    <a:pt x="990" y="9"/>
                  </a:lnTo>
                  <a:lnTo>
                    <a:pt x="1004" y="13"/>
                  </a:lnTo>
                  <a:lnTo>
                    <a:pt x="1018" y="16"/>
                  </a:lnTo>
                  <a:lnTo>
                    <a:pt x="1032" y="20"/>
                  </a:lnTo>
                  <a:lnTo>
                    <a:pt x="1046" y="23"/>
                  </a:lnTo>
                  <a:lnTo>
                    <a:pt x="1051" y="37"/>
                  </a:lnTo>
                  <a:lnTo>
                    <a:pt x="1058" y="48"/>
                  </a:lnTo>
                  <a:lnTo>
                    <a:pt x="1062" y="61"/>
                  </a:lnTo>
                  <a:lnTo>
                    <a:pt x="1065" y="73"/>
                  </a:lnTo>
                  <a:lnTo>
                    <a:pt x="1077" y="75"/>
                  </a:lnTo>
                  <a:lnTo>
                    <a:pt x="1090" y="77"/>
                  </a:lnTo>
                  <a:lnTo>
                    <a:pt x="1102" y="79"/>
                  </a:lnTo>
                  <a:lnTo>
                    <a:pt x="1115" y="80"/>
                  </a:lnTo>
                  <a:lnTo>
                    <a:pt x="1115" y="85"/>
                  </a:lnTo>
                  <a:lnTo>
                    <a:pt x="1115" y="88"/>
                  </a:lnTo>
                  <a:lnTo>
                    <a:pt x="1128" y="88"/>
                  </a:lnTo>
                  <a:lnTo>
                    <a:pt x="1141" y="88"/>
                  </a:lnTo>
                  <a:lnTo>
                    <a:pt x="1141" y="85"/>
                  </a:lnTo>
                  <a:lnTo>
                    <a:pt x="1141" y="80"/>
                  </a:lnTo>
                  <a:lnTo>
                    <a:pt x="1146" y="80"/>
                  </a:lnTo>
                  <a:lnTo>
                    <a:pt x="1150" y="81"/>
                  </a:lnTo>
                  <a:lnTo>
                    <a:pt x="1148" y="91"/>
                  </a:lnTo>
                  <a:lnTo>
                    <a:pt x="1146" y="100"/>
                  </a:lnTo>
                  <a:lnTo>
                    <a:pt x="1141" y="100"/>
                  </a:lnTo>
                  <a:lnTo>
                    <a:pt x="1138" y="100"/>
                  </a:lnTo>
                  <a:lnTo>
                    <a:pt x="1138" y="105"/>
                  </a:lnTo>
                  <a:lnTo>
                    <a:pt x="1138" y="111"/>
                  </a:lnTo>
                  <a:lnTo>
                    <a:pt x="1148" y="111"/>
                  </a:lnTo>
                  <a:lnTo>
                    <a:pt x="1157" y="111"/>
                  </a:lnTo>
                  <a:lnTo>
                    <a:pt x="1157" y="108"/>
                  </a:lnTo>
                  <a:lnTo>
                    <a:pt x="1157" y="104"/>
                  </a:lnTo>
                  <a:lnTo>
                    <a:pt x="1165" y="104"/>
                  </a:lnTo>
                  <a:lnTo>
                    <a:pt x="1174" y="104"/>
                  </a:lnTo>
                  <a:lnTo>
                    <a:pt x="1174" y="100"/>
                  </a:lnTo>
                  <a:lnTo>
                    <a:pt x="1174" y="96"/>
                  </a:lnTo>
                  <a:lnTo>
                    <a:pt x="1183" y="96"/>
                  </a:lnTo>
                  <a:lnTo>
                    <a:pt x="1193" y="96"/>
                  </a:lnTo>
                  <a:lnTo>
                    <a:pt x="1194" y="90"/>
                  </a:lnTo>
                  <a:lnTo>
                    <a:pt x="1196" y="83"/>
                  </a:lnTo>
                  <a:lnTo>
                    <a:pt x="1206" y="81"/>
                  </a:lnTo>
                  <a:lnTo>
                    <a:pt x="1216" y="79"/>
                  </a:lnTo>
                  <a:lnTo>
                    <a:pt x="1214" y="83"/>
                  </a:lnTo>
                  <a:lnTo>
                    <a:pt x="1213" y="87"/>
                  </a:lnTo>
                  <a:lnTo>
                    <a:pt x="1216" y="91"/>
                  </a:lnTo>
                  <a:lnTo>
                    <a:pt x="1217" y="95"/>
                  </a:lnTo>
                  <a:lnTo>
                    <a:pt x="1218" y="100"/>
                  </a:lnTo>
                  <a:lnTo>
                    <a:pt x="1217" y="106"/>
                  </a:lnTo>
                  <a:lnTo>
                    <a:pt x="1215" y="118"/>
                  </a:lnTo>
                  <a:lnTo>
                    <a:pt x="1213" y="128"/>
                  </a:lnTo>
                  <a:lnTo>
                    <a:pt x="1209" y="128"/>
                  </a:lnTo>
                  <a:lnTo>
                    <a:pt x="1205" y="128"/>
                  </a:lnTo>
                  <a:lnTo>
                    <a:pt x="1205" y="132"/>
                  </a:lnTo>
                  <a:lnTo>
                    <a:pt x="1205" y="135"/>
                  </a:lnTo>
                  <a:lnTo>
                    <a:pt x="1202" y="135"/>
                  </a:lnTo>
                  <a:lnTo>
                    <a:pt x="1197" y="135"/>
                  </a:lnTo>
                  <a:lnTo>
                    <a:pt x="1197" y="142"/>
                  </a:lnTo>
                  <a:lnTo>
                    <a:pt x="1197" y="148"/>
                  </a:lnTo>
                  <a:lnTo>
                    <a:pt x="1216" y="154"/>
                  </a:lnTo>
                  <a:lnTo>
                    <a:pt x="1230" y="159"/>
                  </a:lnTo>
                  <a:lnTo>
                    <a:pt x="1234" y="162"/>
                  </a:lnTo>
                  <a:lnTo>
                    <a:pt x="1238" y="165"/>
                  </a:lnTo>
                  <a:lnTo>
                    <a:pt x="1241" y="170"/>
                  </a:lnTo>
                  <a:lnTo>
                    <a:pt x="1244" y="174"/>
                  </a:lnTo>
                  <a:lnTo>
                    <a:pt x="1245" y="178"/>
                  </a:lnTo>
                  <a:lnTo>
                    <a:pt x="1246" y="183"/>
                  </a:lnTo>
                  <a:lnTo>
                    <a:pt x="1247" y="188"/>
                  </a:lnTo>
                  <a:lnTo>
                    <a:pt x="1248" y="195"/>
                  </a:lnTo>
                  <a:lnTo>
                    <a:pt x="1248" y="211"/>
                  </a:lnTo>
                  <a:lnTo>
                    <a:pt x="1249" y="231"/>
                  </a:lnTo>
                  <a:lnTo>
                    <a:pt x="1290" y="237"/>
                  </a:lnTo>
                  <a:lnTo>
                    <a:pt x="1315" y="241"/>
                  </a:lnTo>
                  <a:lnTo>
                    <a:pt x="1336" y="246"/>
                  </a:lnTo>
                  <a:lnTo>
                    <a:pt x="1367" y="255"/>
                  </a:lnTo>
                  <a:lnTo>
                    <a:pt x="1387" y="270"/>
                  </a:lnTo>
                  <a:lnTo>
                    <a:pt x="1406" y="282"/>
                  </a:lnTo>
                  <a:lnTo>
                    <a:pt x="1415" y="286"/>
                  </a:lnTo>
                  <a:lnTo>
                    <a:pt x="1427" y="288"/>
                  </a:lnTo>
                  <a:lnTo>
                    <a:pt x="1438" y="289"/>
                  </a:lnTo>
                  <a:lnTo>
                    <a:pt x="1453" y="289"/>
                  </a:lnTo>
                  <a:lnTo>
                    <a:pt x="1458" y="272"/>
                  </a:lnTo>
                  <a:lnTo>
                    <a:pt x="1461" y="262"/>
                  </a:lnTo>
                  <a:lnTo>
                    <a:pt x="1463" y="253"/>
                  </a:lnTo>
                  <a:lnTo>
                    <a:pt x="1464" y="241"/>
                  </a:lnTo>
                  <a:lnTo>
                    <a:pt x="1474" y="236"/>
                  </a:lnTo>
                  <a:lnTo>
                    <a:pt x="1485" y="231"/>
                  </a:lnTo>
                  <a:lnTo>
                    <a:pt x="1485" y="218"/>
                  </a:lnTo>
                  <a:lnTo>
                    <a:pt x="1485" y="207"/>
                  </a:lnTo>
                  <a:lnTo>
                    <a:pt x="1496" y="207"/>
                  </a:lnTo>
                  <a:lnTo>
                    <a:pt x="1509" y="207"/>
                  </a:lnTo>
                  <a:lnTo>
                    <a:pt x="1509" y="204"/>
                  </a:lnTo>
                  <a:lnTo>
                    <a:pt x="1509" y="201"/>
                  </a:lnTo>
                  <a:lnTo>
                    <a:pt x="1523" y="201"/>
                  </a:lnTo>
                  <a:lnTo>
                    <a:pt x="1538" y="201"/>
                  </a:lnTo>
                  <a:lnTo>
                    <a:pt x="1553" y="201"/>
                  </a:lnTo>
                  <a:lnTo>
                    <a:pt x="1568" y="201"/>
                  </a:lnTo>
                  <a:lnTo>
                    <a:pt x="1568" y="195"/>
                  </a:lnTo>
                  <a:lnTo>
                    <a:pt x="1568" y="191"/>
                  </a:lnTo>
                  <a:lnTo>
                    <a:pt x="1601" y="188"/>
                  </a:lnTo>
                  <a:lnTo>
                    <a:pt x="1633" y="185"/>
                  </a:lnTo>
                  <a:lnTo>
                    <a:pt x="1666" y="183"/>
                  </a:lnTo>
                  <a:lnTo>
                    <a:pt x="1699" y="180"/>
                  </a:lnTo>
                  <a:lnTo>
                    <a:pt x="1699" y="175"/>
                  </a:lnTo>
                  <a:lnTo>
                    <a:pt x="1699" y="172"/>
                  </a:lnTo>
                  <a:lnTo>
                    <a:pt x="1704" y="172"/>
                  </a:lnTo>
                  <a:lnTo>
                    <a:pt x="1707" y="172"/>
                  </a:lnTo>
                  <a:lnTo>
                    <a:pt x="1707" y="167"/>
                  </a:lnTo>
                  <a:lnTo>
                    <a:pt x="1707" y="164"/>
                  </a:lnTo>
                  <a:lnTo>
                    <a:pt x="1718" y="164"/>
                  </a:lnTo>
                  <a:lnTo>
                    <a:pt x="1730" y="164"/>
                  </a:lnTo>
                  <a:lnTo>
                    <a:pt x="1725" y="187"/>
                  </a:lnTo>
                  <a:lnTo>
                    <a:pt x="1722" y="209"/>
                  </a:lnTo>
                  <a:lnTo>
                    <a:pt x="1721" y="219"/>
                  </a:lnTo>
                  <a:lnTo>
                    <a:pt x="1722" y="231"/>
                  </a:lnTo>
                  <a:lnTo>
                    <a:pt x="1724" y="236"/>
                  </a:lnTo>
                  <a:lnTo>
                    <a:pt x="1725" y="241"/>
                  </a:lnTo>
                  <a:lnTo>
                    <a:pt x="1727" y="246"/>
                  </a:lnTo>
                  <a:lnTo>
                    <a:pt x="1730" y="252"/>
                  </a:lnTo>
                  <a:lnTo>
                    <a:pt x="1738" y="253"/>
                  </a:lnTo>
                  <a:lnTo>
                    <a:pt x="1745" y="255"/>
                  </a:lnTo>
                  <a:lnTo>
                    <a:pt x="1756" y="259"/>
                  </a:lnTo>
                  <a:lnTo>
                    <a:pt x="1775" y="268"/>
                  </a:lnTo>
                  <a:lnTo>
                    <a:pt x="1776" y="273"/>
                  </a:lnTo>
                  <a:lnTo>
                    <a:pt x="1778" y="277"/>
                  </a:lnTo>
                  <a:lnTo>
                    <a:pt x="1780" y="282"/>
                  </a:lnTo>
                  <a:lnTo>
                    <a:pt x="1783" y="285"/>
                  </a:lnTo>
                  <a:lnTo>
                    <a:pt x="1790" y="291"/>
                  </a:lnTo>
                  <a:lnTo>
                    <a:pt x="1797" y="296"/>
                  </a:lnTo>
                  <a:lnTo>
                    <a:pt x="1814" y="303"/>
                  </a:lnTo>
                  <a:lnTo>
                    <a:pt x="1832" y="310"/>
                  </a:lnTo>
                  <a:lnTo>
                    <a:pt x="1833" y="315"/>
                  </a:lnTo>
                  <a:lnTo>
                    <a:pt x="1834" y="320"/>
                  </a:lnTo>
                  <a:lnTo>
                    <a:pt x="1838" y="320"/>
                  </a:lnTo>
                  <a:lnTo>
                    <a:pt x="1842" y="320"/>
                  </a:lnTo>
                  <a:lnTo>
                    <a:pt x="1842" y="323"/>
                  </a:lnTo>
                  <a:lnTo>
                    <a:pt x="1842" y="328"/>
                  </a:lnTo>
                  <a:lnTo>
                    <a:pt x="1850" y="328"/>
                  </a:lnTo>
                  <a:lnTo>
                    <a:pt x="1858" y="328"/>
                  </a:lnTo>
                  <a:lnTo>
                    <a:pt x="1858" y="331"/>
                  </a:lnTo>
                  <a:lnTo>
                    <a:pt x="1858" y="336"/>
                  </a:lnTo>
                  <a:lnTo>
                    <a:pt x="1865" y="336"/>
                  </a:lnTo>
                  <a:lnTo>
                    <a:pt x="1874" y="336"/>
                  </a:lnTo>
                  <a:lnTo>
                    <a:pt x="1876" y="343"/>
                  </a:lnTo>
                  <a:lnTo>
                    <a:pt x="1878" y="352"/>
                  </a:lnTo>
                  <a:lnTo>
                    <a:pt x="1881" y="354"/>
                  </a:lnTo>
                  <a:lnTo>
                    <a:pt x="1886" y="355"/>
                  </a:lnTo>
                  <a:lnTo>
                    <a:pt x="1889" y="375"/>
                  </a:lnTo>
                  <a:lnTo>
                    <a:pt x="1893" y="393"/>
                  </a:lnTo>
                  <a:lnTo>
                    <a:pt x="1898" y="411"/>
                  </a:lnTo>
                  <a:lnTo>
                    <a:pt x="1903" y="431"/>
                  </a:lnTo>
                  <a:lnTo>
                    <a:pt x="1917" y="437"/>
                  </a:lnTo>
                  <a:lnTo>
                    <a:pt x="1932" y="443"/>
                  </a:lnTo>
                  <a:lnTo>
                    <a:pt x="1947" y="450"/>
                  </a:lnTo>
                  <a:lnTo>
                    <a:pt x="1963" y="457"/>
                  </a:lnTo>
                  <a:lnTo>
                    <a:pt x="1989" y="463"/>
                  </a:lnTo>
                  <a:lnTo>
                    <a:pt x="2004" y="468"/>
                  </a:lnTo>
                  <a:lnTo>
                    <a:pt x="2007" y="470"/>
                  </a:lnTo>
                  <a:lnTo>
                    <a:pt x="2010" y="472"/>
                  </a:lnTo>
                  <a:lnTo>
                    <a:pt x="2013" y="476"/>
                  </a:lnTo>
                  <a:lnTo>
                    <a:pt x="2015" y="479"/>
                  </a:lnTo>
                  <a:lnTo>
                    <a:pt x="2019" y="487"/>
                  </a:lnTo>
                  <a:lnTo>
                    <a:pt x="2022" y="498"/>
                  </a:lnTo>
                  <a:lnTo>
                    <a:pt x="2026" y="498"/>
                  </a:lnTo>
                  <a:lnTo>
                    <a:pt x="2029" y="498"/>
                  </a:lnTo>
                  <a:lnTo>
                    <a:pt x="2029" y="506"/>
                  </a:lnTo>
                  <a:lnTo>
                    <a:pt x="2029" y="513"/>
                  </a:lnTo>
                  <a:lnTo>
                    <a:pt x="2034" y="513"/>
                  </a:lnTo>
                  <a:lnTo>
                    <a:pt x="2039" y="513"/>
                  </a:lnTo>
                  <a:lnTo>
                    <a:pt x="2045" y="524"/>
                  </a:lnTo>
                  <a:lnTo>
                    <a:pt x="2050" y="535"/>
                  </a:lnTo>
                  <a:lnTo>
                    <a:pt x="2053" y="535"/>
                  </a:lnTo>
                  <a:lnTo>
                    <a:pt x="2058" y="535"/>
                  </a:lnTo>
                  <a:lnTo>
                    <a:pt x="2056" y="546"/>
                  </a:lnTo>
                  <a:lnTo>
                    <a:pt x="2054" y="559"/>
                  </a:lnTo>
                  <a:lnTo>
                    <a:pt x="2042" y="563"/>
                  </a:lnTo>
                  <a:lnTo>
                    <a:pt x="2029" y="567"/>
                  </a:lnTo>
                  <a:lnTo>
                    <a:pt x="2029" y="571"/>
                  </a:lnTo>
                  <a:lnTo>
                    <a:pt x="2029" y="574"/>
                  </a:lnTo>
                  <a:lnTo>
                    <a:pt x="2026" y="574"/>
                  </a:lnTo>
                  <a:lnTo>
                    <a:pt x="2022" y="574"/>
                  </a:lnTo>
                  <a:lnTo>
                    <a:pt x="2022" y="578"/>
                  </a:lnTo>
                  <a:lnTo>
                    <a:pt x="2022" y="582"/>
                  </a:lnTo>
                  <a:lnTo>
                    <a:pt x="2018" y="582"/>
                  </a:lnTo>
                  <a:lnTo>
                    <a:pt x="2014" y="582"/>
                  </a:lnTo>
                  <a:lnTo>
                    <a:pt x="2014" y="587"/>
                  </a:lnTo>
                  <a:lnTo>
                    <a:pt x="2014" y="591"/>
                  </a:lnTo>
                  <a:lnTo>
                    <a:pt x="2009" y="591"/>
                  </a:lnTo>
                  <a:lnTo>
                    <a:pt x="2005" y="591"/>
                  </a:lnTo>
                  <a:lnTo>
                    <a:pt x="2007" y="599"/>
                  </a:lnTo>
                  <a:lnTo>
                    <a:pt x="2010" y="606"/>
                  </a:lnTo>
                  <a:lnTo>
                    <a:pt x="2014" y="612"/>
                  </a:lnTo>
                  <a:lnTo>
                    <a:pt x="2017" y="619"/>
                  </a:lnTo>
                  <a:lnTo>
                    <a:pt x="2020" y="624"/>
                  </a:lnTo>
                  <a:lnTo>
                    <a:pt x="2022" y="631"/>
                  </a:lnTo>
                  <a:lnTo>
                    <a:pt x="2024" y="638"/>
                  </a:lnTo>
                  <a:lnTo>
                    <a:pt x="2024" y="648"/>
                  </a:lnTo>
                  <a:lnTo>
                    <a:pt x="2020" y="655"/>
                  </a:lnTo>
                  <a:lnTo>
                    <a:pt x="2017" y="662"/>
                  </a:lnTo>
                  <a:lnTo>
                    <a:pt x="2015" y="670"/>
                  </a:lnTo>
                  <a:lnTo>
                    <a:pt x="2014" y="678"/>
                  </a:lnTo>
                  <a:lnTo>
                    <a:pt x="2002" y="680"/>
                  </a:lnTo>
                  <a:lnTo>
                    <a:pt x="1991" y="682"/>
                  </a:lnTo>
                  <a:lnTo>
                    <a:pt x="1992" y="706"/>
                  </a:lnTo>
                  <a:lnTo>
                    <a:pt x="1993" y="719"/>
                  </a:lnTo>
                  <a:lnTo>
                    <a:pt x="1992" y="728"/>
                  </a:lnTo>
                  <a:lnTo>
                    <a:pt x="1990" y="734"/>
                  </a:lnTo>
                  <a:lnTo>
                    <a:pt x="1975" y="736"/>
                  </a:lnTo>
                  <a:lnTo>
                    <a:pt x="1963" y="738"/>
                  </a:lnTo>
                  <a:lnTo>
                    <a:pt x="1963" y="741"/>
                  </a:lnTo>
                  <a:lnTo>
                    <a:pt x="1963" y="746"/>
                  </a:lnTo>
                  <a:lnTo>
                    <a:pt x="1953" y="746"/>
                  </a:lnTo>
                  <a:lnTo>
                    <a:pt x="1945" y="746"/>
                  </a:lnTo>
                  <a:lnTo>
                    <a:pt x="1945" y="749"/>
                  </a:lnTo>
                  <a:lnTo>
                    <a:pt x="1945" y="754"/>
                  </a:lnTo>
                  <a:lnTo>
                    <a:pt x="1942" y="754"/>
                  </a:lnTo>
                  <a:lnTo>
                    <a:pt x="1939" y="754"/>
                  </a:lnTo>
                  <a:lnTo>
                    <a:pt x="1930" y="765"/>
                  </a:lnTo>
                  <a:lnTo>
                    <a:pt x="1923" y="772"/>
                  </a:lnTo>
                  <a:lnTo>
                    <a:pt x="1922" y="776"/>
                  </a:lnTo>
                  <a:lnTo>
                    <a:pt x="1921" y="782"/>
                  </a:lnTo>
                  <a:lnTo>
                    <a:pt x="1921" y="788"/>
                  </a:lnTo>
                  <a:lnTo>
                    <a:pt x="1921" y="795"/>
                  </a:lnTo>
                  <a:lnTo>
                    <a:pt x="1930" y="799"/>
                  </a:lnTo>
                  <a:lnTo>
                    <a:pt x="1939" y="804"/>
                  </a:lnTo>
                  <a:lnTo>
                    <a:pt x="1939" y="811"/>
                  </a:lnTo>
                  <a:lnTo>
                    <a:pt x="1939" y="817"/>
                  </a:lnTo>
                  <a:lnTo>
                    <a:pt x="1926" y="817"/>
                  </a:lnTo>
                  <a:lnTo>
                    <a:pt x="1916" y="817"/>
                  </a:lnTo>
                  <a:lnTo>
                    <a:pt x="1908" y="828"/>
                  </a:lnTo>
                  <a:lnTo>
                    <a:pt x="1902" y="840"/>
                  </a:lnTo>
                  <a:lnTo>
                    <a:pt x="1898" y="845"/>
                  </a:lnTo>
                  <a:lnTo>
                    <a:pt x="1896" y="851"/>
                  </a:lnTo>
                  <a:lnTo>
                    <a:pt x="1895" y="858"/>
                  </a:lnTo>
                  <a:lnTo>
                    <a:pt x="1894" y="866"/>
                  </a:lnTo>
                  <a:lnTo>
                    <a:pt x="1887" y="868"/>
                  </a:lnTo>
                  <a:lnTo>
                    <a:pt x="1880" y="870"/>
                  </a:lnTo>
                  <a:lnTo>
                    <a:pt x="1873" y="872"/>
                  </a:lnTo>
                  <a:lnTo>
                    <a:pt x="1866" y="875"/>
                  </a:lnTo>
                  <a:lnTo>
                    <a:pt x="1855" y="883"/>
                  </a:lnTo>
                  <a:lnTo>
                    <a:pt x="1845" y="893"/>
                  </a:lnTo>
                  <a:lnTo>
                    <a:pt x="1824" y="912"/>
                  </a:lnTo>
                  <a:lnTo>
                    <a:pt x="1801" y="931"/>
                  </a:lnTo>
                  <a:lnTo>
                    <a:pt x="1800" y="948"/>
                  </a:lnTo>
                  <a:lnTo>
                    <a:pt x="1799" y="964"/>
                  </a:lnTo>
                  <a:lnTo>
                    <a:pt x="1799" y="981"/>
                  </a:lnTo>
                  <a:lnTo>
                    <a:pt x="1799" y="997"/>
                  </a:lnTo>
                  <a:lnTo>
                    <a:pt x="1810" y="1000"/>
                  </a:lnTo>
                  <a:lnTo>
                    <a:pt x="1823" y="1005"/>
                  </a:lnTo>
                  <a:lnTo>
                    <a:pt x="1820" y="1018"/>
                  </a:lnTo>
                  <a:lnTo>
                    <a:pt x="1819" y="1030"/>
                  </a:lnTo>
                  <a:lnTo>
                    <a:pt x="1818" y="1050"/>
                  </a:lnTo>
                  <a:lnTo>
                    <a:pt x="1818" y="1085"/>
                  </a:lnTo>
                  <a:lnTo>
                    <a:pt x="1812" y="1081"/>
                  </a:lnTo>
                  <a:lnTo>
                    <a:pt x="1807" y="1079"/>
                  </a:lnTo>
                  <a:lnTo>
                    <a:pt x="1802" y="1077"/>
                  </a:lnTo>
                  <a:lnTo>
                    <a:pt x="1798" y="1075"/>
                  </a:lnTo>
                  <a:lnTo>
                    <a:pt x="1788" y="1074"/>
                  </a:lnTo>
                  <a:lnTo>
                    <a:pt x="1775" y="1072"/>
                  </a:lnTo>
                  <a:lnTo>
                    <a:pt x="1773" y="1068"/>
                  </a:lnTo>
                  <a:lnTo>
                    <a:pt x="1770" y="1064"/>
                  </a:lnTo>
                  <a:lnTo>
                    <a:pt x="1767" y="1060"/>
                  </a:lnTo>
                  <a:lnTo>
                    <a:pt x="1764" y="1055"/>
                  </a:lnTo>
                  <a:lnTo>
                    <a:pt x="1760" y="1052"/>
                  </a:lnTo>
                  <a:lnTo>
                    <a:pt x="1754" y="1050"/>
                  </a:lnTo>
                  <a:lnTo>
                    <a:pt x="1750" y="1048"/>
                  </a:lnTo>
                  <a:lnTo>
                    <a:pt x="1745" y="1046"/>
                  </a:lnTo>
                  <a:lnTo>
                    <a:pt x="1740" y="1045"/>
                  </a:lnTo>
                  <a:lnTo>
                    <a:pt x="1735" y="1045"/>
                  </a:lnTo>
                  <a:lnTo>
                    <a:pt x="1729" y="1045"/>
                  </a:lnTo>
                  <a:lnTo>
                    <a:pt x="1724" y="1045"/>
                  </a:lnTo>
                  <a:lnTo>
                    <a:pt x="1719" y="1047"/>
                  </a:lnTo>
                  <a:lnTo>
                    <a:pt x="1714" y="1049"/>
                  </a:lnTo>
                  <a:lnTo>
                    <a:pt x="1710" y="1052"/>
                  </a:lnTo>
                  <a:lnTo>
                    <a:pt x="1706" y="1055"/>
                  </a:lnTo>
                  <a:lnTo>
                    <a:pt x="1711" y="1088"/>
                  </a:lnTo>
                  <a:lnTo>
                    <a:pt x="1713" y="1110"/>
                  </a:lnTo>
                  <a:lnTo>
                    <a:pt x="1714" y="1135"/>
                  </a:lnTo>
                  <a:lnTo>
                    <a:pt x="1715" y="1173"/>
                  </a:lnTo>
                  <a:lnTo>
                    <a:pt x="1702" y="1180"/>
                  </a:lnTo>
                  <a:lnTo>
                    <a:pt x="1686" y="1192"/>
                  </a:lnTo>
                  <a:lnTo>
                    <a:pt x="1677" y="1199"/>
                  </a:lnTo>
                  <a:lnTo>
                    <a:pt x="1666" y="1206"/>
                  </a:lnTo>
                  <a:lnTo>
                    <a:pt x="1656" y="1213"/>
                  </a:lnTo>
                  <a:lnTo>
                    <a:pt x="1643" y="1219"/>
                  </a:lnTo>
                  <a:lnTo>
                    <a:pt x="1643" y="1223"/>
                  </a:lnTo>
                  <a:lnTo>
                    <a:pt x="1643" y="1228"/>
                  </a:lnTo>
                  <a:lnTo>
                    <a:pt x="1639" y="1228"/>
                  </a:lnTo>
                  <a:lnTo>
                    <a:pt x="1635" y="1228"/>
                  </a:lnTo>
                  <a:lnTo>
                    <a:pt x="1635" y="1232"/>
                  </a:lnTo>
                  <a:lnTo>
                    <a:pt x="1635" y="1236"/>
                  </a:lnTo>
                  <a:lnTo>
                    <a:pt x="1627" y="1236"/>
                  </a:lnTo>
                  <a:lnTo>
                    <a:pt x="1620" y="1236"/>
                  </a:lnTo>
                  <a:lnTo>
                    <a:pt x="1620" y="1240"/>
                  </a:lnTo>
                  <a:lnTo>
                    <a:pt x="1620" y="1243"/>
                  </a:lnTo>
                  <a:lnTo>
                    <a:pt x="1599" y="1241"/>
                  </a:lnTo>
                  <a:lnTo>
                    <a:pt x="1579" y="1240"/>
                  </a:lnTo>
                  <a:lnTo>
                    <a:pt x="1559" y="1238"/>
                  </a:lnTo>
                  <a:lnTo>
                    <a:pt x="1540" y="1236"/>
                  </a:lnTo>
                  <a:lnTo>
                    <a:pt x="1540" y="1247"/>
                  </a:lnTo>
                  <a:lnTo>
                    <a:pt x="1540" y="1260"/>
                  </a:lnTo>
                  <a:lnTo>
                    <a:pt x="1540" y="1271"/>
                  </a:lnTo>
                  <a:lnTo>
                    <a:pt x="1540" y="1284"/>
                  </a:lnTo>
                  <a:lnTo>
                    <a:pt x="1548" y="1287"/>
                  </a:lnTo>
                  <a:lnTo>
                    <a:pt x="1557" y="1290"/>
                  </a:lnTo>
                  <a:lnTo>
                    <a:pt x="1556" y="1313"/>
                  </a:lnTo>
                  <a:lnTo>
                    <a:pt x="1553" y="1335"/>
                  </a:lnTo>
                  <a:lnTo>
                    <a:pt x="1550" y="1359"/>
                  </a:lnTo>
                  <a:lnTo>
                    <a:pt x="1548" y="1383"/>
                  </a:lnTo>
                  <a:lnTo>
                    <a:pt x="1541" y="1386"/>
                  </a:lnTo>
                  <a:lnTo>
                    <a:pt x="1533" y="1390"/>
                  </a:lnTo>
                  <a:lnTo>
                    <a:pt x="1532" y="1394"/>
                  </a:lnTo>
                  <a:lnTo>
                    <a:pt x="1532" y="1399"/>
                  </a:lnTo>
                  <a:lnTo>
                    <a:pt x="1524" y="1399"/>
                  </a:lnTo>
                  <a:lnTo>
                    <a:pt x="1517" y="1401"/>
                  </a:lnTo>
                  <a:lnTo>
                    <a:pt x="1510" y="1403"/>
                  </a:lnTo>
                  <a:lnTo>
                    <a:pt x="1501" y="1406"/>
                  </a:lnTo>
                  <a:lnTo>
                    <a:pt x="1487" y="1412"/>
                  </a:lnTo>
                  <a:lnTo>
                    <a:pt x="1470" y="1417"/>
                  </a:lnTo>
                  <a:lnTo>
                    <a:pt x="1462" y="1429"/>
                  </a:lnTo>
                  <a:lnTo>
                    <a:pt x="1453" y="1444"/>
                  </a:lnTo>
                  <a:lnTo>
                    <a:pt x="1441" y="1463"/>
                  </a:lnTo>
                  <a:lnTo>
                    <a:pt x="1429" y="1484"/>
                  </a:lnTo>
                  <a:lnTo>
                    <a:pt x="1418" y="1482"/>
                  </a:lnTo>
                  <a:lnTo>
                    <a:pt x="1399" y="1479"/>
                  </a:lnTo>
                  <a:lnTo>
                    <a:pt x="1373" y="1474"/>
                  </a:lnTo>
                  <a:lnTo>
                    <a:pt x="1343" y="1471"/>
                  </a:lnTo>
                  <a:lnTo>
                    <a:pt x="1328" y="1470"/>
                  </a:lnTo>
                  <a:lnTo>
                    <a:pt x="1314" y="1470"/>
                  </a:lnTo>
                  <a:lnTo>
                    <a:pt x="1301" y="1471"/>
                  </a:lnTo>
                  <a:lnTo>
                    <a:pt x="1289" y="1472"/>
                  </a:lnTo>
                  <a:lnTo>
                    <a:pt x="1284" y="1474"/>
                  </a:lnTo>
                  <a:lnTo>
                    <a:pt x="1279" y="1475"/>
                  </a:lnTo>
                  <a:lnTo>
                    <a:pt x="1275" y="1478"/>
                  </a:lnTo>
                  <a:lnTo>
                    <a:pt x="1271" y="1481"/>
                  </a:lnTo>
                  <a:lnTo>
                    <a:pt x="1269" y="1483"/>
                  </a:lnTo>
                  <a:lnTo>
                    <a:pt x="1267" y="1486"/>
                  </a:lnTo>
                  <a:lnTo>
                    <a:pt x="1265" y="1490"/>
                  </a:lnTo>
                  <a:lnTo>
                    <a:pt x="1265" y="1494"/>
                  </a:lnTo>
                  <a:lnTo>
                    <a:pt x="1261" y="1494"/>
                  </a:lnTo>
                  <a:lnTo>
                    <a:pt x="1258" y="1494"/>
                  </a:lnTo>
                  <a:lnTo>
                    <a:pt x="1258" y="1498"/>
                  </a:lnTo>
                  <a:lnTo>
                    <a:pt x="1258" y="1502"/>
                  </a:lnTo>
                  <a:lnTo>
                    <a:pt x="1248" y="1502"/>
                  </a:lnTo>
                  <a:lnTo>
                    <a:pt x="1241" y="1502"/>
                  </a:lnTo>
                  <a:close/>
                </a:path>
              </a:pathLst>
            </a:custGeom>
            <a:solidFill>
              <a:srgbClr val="7FFF7F"/>
            </a:solidFill>
            <a:ln w="12700" cap="flat" cmpd="sng" algn="ctr">
              <a:solidFill>
                <a:srgbClr val="808080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1">
                  <a:lumMod val="100000"/>
                  <a:alpha val="5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44" name="Рисунок 43" descr="477914344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t="3370" r="64885" b="64530"/>
            <a:stretch>
              <a:fillRect/>
            </a:stretch>
          </p:blipFill>
          <p:spPr>
            <a:xfrm>
              <a:off x="4139952" y="3052958"/>
              <a:ext cx="1560407" cy="592065"/>
            </a:xfrm>
            <a:prstGeom prst="rect">
              <a:avLst/>
            </a:prstGeom>
          </p:spPr>
        </p:pic>
        <p:pic>
          <p:nvPicPr>
            <p:cNvPr id="49" name="Рисунок 48" descr="building-shape-visio-stencil_187927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contrast="40000"/>
            </a:blip>
            <a:srcRect l="20844" t="6438" r="61679" b="81116"/>
            <a:stretch>
              <a:fillRect/>
            </a:stretch>
          </p:blipFill>
          <p:spPr>
            <a:xfrm>
              <a:off x="2655749" y="2940946"/>
              <a:ext cx="1196172" cy="488054"/>
            </a:xfrm>
            <a:prstGeom prst="rect">
              <a:avLst/>
            </a:prstGeom>
          </p:spPr>
        </p:pic>
        <p:grpSp>
          <p:nvGrpSpPr>
            <p:cNvPr id="4" name="Группа 134"/>
            <p:cNvGrpSpPr/>
            <p:nvPr/>
          </p:nvGrpSpPr>
          <p:grpSpPr>
            <a:xfrm>
              <a:off x="2987824" y="1401851"/>
              <a:ext cx="3719158" cy="1451085"/>
              <a:chOff x="2771800" y="4116683"/>
              <a:chExt cx="3309539" cy="961564"/>
            </a:xfrm>
          </p:grpSpPr>
          <p:pic>
            <p:nvPicPr>
              <p:cNvPr id="8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03849" y="4837630"/>
                <a:ext cx="626182" cy="240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1800" y="4477590"/>
                <a:ext cx="626182" cy="240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5877" y="4116683"/>
                <a:ext cx="626182" cy="240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70943" y="4261566"/>
                <a:ext cx="610394" cy="240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14511" y="4146104"/>
                <a:ext cx="1505324" cy="651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7" name="Прямая со стрелкой 86"/>
              <p:cNvCxnSpPr/>
              <p:nvPr/>
            </p:nvCxnSpPr>
            <p:spPr>
              <a:xfrm flipH="1" flipV="1">
                <a:off x="3348495" y="4267069"/>
                <a:ext cx="432048" cy="144016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 стрелкой 87"/>
              <p:cNvCxnSpPr/>
              <p:nvPr/>
            </p:nvCxnSpPr>
            <p:spPr>
              <a:xfrm flipH="1">
                <a:off x="3635896" y="4653136"/>
                <a:ext cx="288034" cy="216024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 стрелкой 88"/>
              <p:cNvCxnSpPr/>
              <p:nvPr/>
            </p:nvCxnSpPr>
            <p:spPr>
              <a:xfrm flipH="1">
                <a:off x="3275856" y="4581128"/>
                <a:ext cx="432050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 стрелкой 89"/>
              <p:cNvCxnSpPr/>
              <p:nvPr/>
            </p:nvCxnSpPr>
            <p:spPr>
              <a:xfrm flipV="1">
                <a:off x="5119835" y="4415726"/>
                <a:ext cx="347800" cy="34515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 стрелкой 92"/>
              <p:cNvCxnSpPr/>
              <p:nvPr/>
            </p:nvCxnSpPr>
            <p:spPr>
              <a:xfrm>
                <a:off x="4856504" y="4646966"/>
                <a:ext cx="576064" cy="144016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70943" y="4685506"/>
                <a:ext cx="610396" cy="240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" name="TextBox 50"/>
            <p:cNvSpPr txBox="1"/>
            <p:nvPr/>
          </p:nvSpPr>
          <p:spPr>
            <a:xfrm>
              <a:off x="1286265" y="2318415"/>
              <a:ext cx="2326207" cy="89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Муниципальный</a:t>
              </a:r>
            </a:p>
            <a:p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район</a:t>
              </a:r>
              <a:endParaRPr lang="ru-RU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54" name="Прямая со стрелкой 53"/>
            <p:cNvCxnSpPr>
              <a:endCxn id="49" idx="3"/>
            </p:cNvCxnSpPr>
            <p:nvPr/>
          </p:nvCxnSpPr>
          <p:spPr>
            <a:xfrm flipH="1">
              <a:off x="3851921" y="2276872"/>
              <a:ext cx="691418" cy="908101"/>
            </a:xfrm>
            <a:prstGeom prst="straightConnector1">
              <a:avLst/>
            </a:prstGeom>
            <a:ln w="38100">
              <a:solidFill>
                <a:srgbClr val="00682F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4683158" y="2276872"/>
              <a:ext cx="104866" cy="936104"/>
            </a:xfrm>
            <a:prstGeom prst="straightConnector1">
              <a:avLst/>
            </a:prstGeom>
            <a:ln w="38100">
              <a:solidFill>
                <a:srgbClr val="00682F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568599" y="2783698"/>
              <a:ext cx="913492" cy="397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spc="-80" dirty="0" smtClean="0">
                  <a:solidFill>
                    <a:schemeClr val="tx2">
                      <a:lumMod val="75000"/>
                    </a:schemeClr>
                  </a:solidFill>
                </a:rPr>
                <a:t>СПО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44008" y="3573016"/>
              <a:ext cx="2149341" cy="397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spc="-80" dirty="0" smtClean="0">
                  <a:solidFill>
                    <a:schemeClr val="tx2">
                      <a:lumMod val="75000"/>
                    </a:schemeClr>
                  </a:solidFill>
                </a:rPr>
                <a:t>предприятие</a:t>
              </a:r>
            </a:p>
          </p:txBody>
        </p:sp>
        <p:cxnSp>
          <p:nvCxnSpPr>
            <p:cNvPr id="72" name="Прямая со стрелкой 71"/>
            <p:cNvCxnSpPr/>
            <p:nvPr/>
          </p:nvCxnSpPr>
          <p:spPr>
            <a:xfrm>
              <a:off x="4822979" y="2204864"/>
              <a:ext cx="901149" cy="576064"/>
            </a:xfrm>
            <a:prstGeom prst="straightConnector1">
              <a:avLst/>
            </a:prstGeom>
            <a:ln w="38100">
              <a:solidFill>
                <a:srgbClr val="00682F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Рисунок 78" descr="500_F_70061734_HvuN5NsG9ZnGu67CGhV6nf8vqnj3roAy.jpg"/>
            <p:cNvPicPr/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20" t="74802" r="49172" b="6944"/>
            <a:stretch>
              <a:fillRect/>
            </a:stretch>
          </p:blipFill>
          <p:spPr>
            <a:xfrm>
              <a:off x="5868143" y="2828933"/>
              <a:ext cx="1219372" cy="468255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5725114" y="2667377"/>
              <a:ext cx="1989042" cy="397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spc="-80" dirty="0" smtClean="0">
                  <a:solidFill>
                    <a:schemeClr val="tx2">
                      <a:lumMod val="75000"/>
                    </a:schemeClr>
                  </a:solidFill>
                </a:rPr>
                <a:t>детский сад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39951" y="1225327"/>
              <a:ext cx="2374292" cy="39774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spc="-80" dirty="0" smtClean="0">
                  <a:solidFill>
                    <a:schemeClr val="tx2">
                      <a:lumMod val="75000"/>
                    </a:schemeClr>
                  </a:solidFill>
                </a:rPr>
                <a:t>Опорная  школа</a:t>
              </a:r>
            </a:p>
          </p:txBody>
        </p:sp>
      </p:grpSp>
      <p:cxnSp>
        <p:nvCxnSpPr>
          <p:cNvPr id="48" name="Прямая со стрелкой 47"/>
          <p:cNvCxnSpPr>
            <a:endCxn id="40" idx="2"/>
          </p:cNvCxnSpPr>
          <p:nvPr/>
        </p:nvCxnSpPr>
        <p:spPr>
          <a:xfrm flipV="1">
            <a:off x="2843808" y="2895786"/>
            <a:ext cx="2448272" cy="162018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267744" y="579998"/>
            <a:ext cx="6864442" cy="0"/>
          </a:xfrm>
          <a:prstGeom prst="line">
            <a:avLst/>
          </a:prstGeom>
          <a:ln>
            <a:solidFill>
              <a:srgbClr val="2C56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032" y="5147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Заголовок 1"/>
          <p:cNvSpPr txBox="1">
            <a:spLocks/>
          </p:cNvSpPr>
          <p:nvPr/>
        </p:nvSpPr>
        <p:spPr>
          <a:xfrm>
            <a:off x="2987824" y="73873"/>
            <a:ext cx="6012160" cy="553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6566D"/>
                </a:solidFill>
                <a:latin typeface="Arial" pitchFamily="34" charset="0"/>
                <a:ea typeface="+mn-ea"/>
                <a:cs typeface="+mn-cs"/>
              </a:rPr>
              <a:t>Образовательный кластер</a:t>
            </a:r>
            <a:endParaRPr lang="ru-RU" sz="2000" b="1" dirty="0">
              <a:solidFill>
                <a:srgbClr val="46566D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168" y="1708151"/>
            <a:ext cx="899957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5147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628E5-12A4-41C9-AFB8-7E84CB640B9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 descr="ÐÐ°ÑÑÐ¸Ð½ÐºÐ¸ Ð¿Ð¾ Ð·Ð°Ð¿ÑÐ¾ÑÑ Ð¼Ð¸Ð³ÑÐ°ÑÐ¸Ñ Ð¼Ð¾Ð»Ð¾Ð´ÐµÐ¶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95686"/>
            <a:ext cx="3851920" cy="2420550"/>
          </a:xfrm>
          <a:prstGeom prst="rect">
            <a:avLst/>
          </a:prstGeom>
          <a:noFill/>
        </p:spPr>
      </p:pic>
      <p:pic>
        <p:nvPicPr>
          <p:cNvPr id="317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55526"/>
            <a:ext cx="3672408" cy="4146267"/>
          </a:xfrm>
          <a:prstGeom prst="rect">
            <a:avLst/>
          </a:prstGeom>
          <a:noFill/>
        </p:spPr>
      </p:pic>
      <p:sp>
        <p:nvSpPr>
          <p:cNvPr id="14344" name="AutoShape 8" descr="ÐÐ°ÑÑÐ¸Ð½ÐºÐ¸ Ð¿Ð¾ Ð·Ð°Ð¿ÑÐ¾ÑÑ Ð¼Ð°Ð¼Ð° Ñ ÑÐµÐ±ÐµÐ½Ðº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ÐÐ°ÑÑÐ¸Ð½ÐºÐ¸ Ð¿Ð¾ Ð·Ð°Ð¿ÑÐ¾ÑÑ Ð¼Ð°Ð¼Ð° Ñ ÑÐµÐ±ÐµÐ½Ðº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95536" y="2571750"/>
            <a:ext cx="1834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336F1B"/>
                </a:solidFill>
                <a:latin typeface="+mn-lt"/>
                <a:ea typeface="DejaVu Serif" pitchFamily="18" charset="0"/>
                <a:cs typeface="Helvetica" pitchFamily="34" charset="0"/>
              </a:rPr>
              <a:t>15 730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DejaVu Serif" pitchFamily="18" charset="0"/>
                <a:cs typeface="Helvetica" pitchFamily="34" charset="0"/>
              </a:rPr>
              <a:t>человек</a:t>
            </a:r>
          </a:p>
          <a:p>
            <a:r>
              <a:rPr lang="ru-RU" altLang="ru-RU" sz="1600" dirty="0">
                <a:solidFill>
                  <a:schemeClr val="bg1"/>
                </a:solidFill>
                <a:latin typeface="+mn-lt"/>
                <a:ea typeface="DejaVu Serif" pitchFamily="18" charset="0"/>
                <a:cs typeface="Helvetica" pitchFamily="34" charset="0"/>
              </a:rPr>
              <a:t>(16367 в 2016 году)</a:t>
            </a:r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1009272" y="2950373"/>
            <a:ext cx="789207" cy="0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05602" y="2356306"/>
            <a:ext cx="1083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DejaVu Serif" pitchFamily="18" charset="0"/>
                <a:cs typeface="Helvetica" pitchFamily="34" charset="0"/>
              </a:rPr>
              <a:t>2017 год: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897694" y="2470125"/>
            <a:ext cx="1834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latin typeface="+mn-lt"/>
                <a:ea typeface="DejaVu Serif" pitchFamily="18" charset="0"/>
                <a:cs typeface="Helvetica" pitchFamily="34" charset="0"/>
              </a:rPr>
              <a:t>19 297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DejaVu Serif" pitchFamily="18" charset="0"/>
                <a:cs typeface="Helvetica" pitchFamily="34" charset="0"/>
              </a:rPr>
              <a:t>человек</a:t>
            </a:r>
          </a:p>
          <a:p>
            <a:r>
              <a:rPr lang="ru-RU" altLang="ru-RU" sz="1600" dirty="0">
                <a:solidFill>
                  <a:schemeClr val="bg1"/>
                </a:solidFill>
                <a:latin typeface="+mn-lt"/>
                <a:ea typeface="DejaVu Serif" pitchFamily="18" charset="0"/>
                <a:cs typeface="Helvetica" pitchFamily="34" charset="0"/>
              </a:rPr>
              <a:t>(19137 в 2016 году)</a:t>
            </a: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5417494" y="2859201"/>
            <a:ext cx="789207" cy="0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72320" y="1736691"/>
            <a:ext cx="18345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336F1B"/>
                </a:solidFill>
                <a:latin typeface="+mn-lt"/>
                <a:ea typeface="DejaVu Serif" pitchFamily="18" charset="0"/>
                <a:cs typeface="Helvetica" pitchFamily="34" charset="0"/>
              </a:rPr>
              <a:t>79 718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DejaVu Serif" pitchFamily="18" charset="0"/>
                <a:cs typeface="Helvetica" pitchFamily="34" charset="0"/>
              </a:rPr>
              <a:t>человек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  <a:latin typeface="+mn-lt"/>
              <a:ea typeface="DejaVu Serif" pitchFamily="18" charset="0"/>
              <a:cs typeface="Helvetica" pitchFamily="34" charset="0"/>
            </a:endParaRPr>
          </a:p>
          <a:p>
            <a:r>
              <a:rPr lang="ru-RU" altLang="ru-RU" sz="1000" dirty="0">
                <a:solidFill>
                  <a:schemeClr val="bg1"/>
                </a:solidFill>
                <a:latin typeface="+mn-lt"/>
                <a:ea typeface="DejaVu Serif" pitchFamily="18" charset="0"/>
                <a:cs typeface="Helvetica" pitchFamily="34" charset="0"/>
              </a:rPr>
              <a:t>(16367 в 2016 году)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986056" y="2115314"/>
            <a:ext cx="789207" cy="0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95536" y="1491630"/>
            <a:ext cx="171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DejaVu Serif" pitchFamily="18" charset="0"/>
                <a:cs typeface="Helvetica" pitchFamily="34" charset="0"/>
              </a:rPr>
              <a:t>2013-2017 годы:</a:t>
            </a:r>
            <a:endParaRPr lang="ru-RU" altLang="ru-RU" sz="16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DejaVu Serif" pitchFamily="18" charset="0"/>
              <a:cs typeface="Helvetic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74478" y="1635066"/>
            <a:ext cx="1834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C00000"/>
                </a:solidFill>
                <a:latin typeface="+mn-lt"/>
                <a:ea typeface="DejaVu Serif" pitchFamily="18" charset="0"/>
                <a:cs typeface="Helvetica" pitchFamily="34" charset="0"/>
              </a:rPr>
              <a:t>98 266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DejaVu Serif" pitchFamily="18" charset="0"/>
                <a:cs typeface="Helvetica" pitchFamily="34" charset="0"/>
              </a:rPr>
              <a:t>человек</a:t>
            </a:r>
          </a:p>
          <a:p>
            <a:r>
              <a:rPr lang="ru-RU" altLang="ru-RU" sz="1600" dirty="0">
                <a:solidFill>
                  <a:schemeClr val="bg1"/>
                </a:solidFill>
                <a:latin typeface="+mn-lt"/>
                <a:ea typeface="DejaVu Serif" pitchFamily="18" charset="0"/>
                <a:cs typeface="Helvetica" pitchFamily="34" charset="0"/>
              </a:rPr>
              <a:t>(19137 в 2016 году)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394278" y="2024142"/>
            <a:ext cx="789207" cy="0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2915816" y="236792"/>
            <a:ext cx="6061930" cy="53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6566D"/>
                </a:solidFill>
                <a:latin typeface="Arial" pitchFamily="34" charset="0"/>
              </a:rPr>
              <a:t>Миграционная убыль населения </a:t>
            </a:r>
            <a:br>
              <a:rPr lang="ru-RU" sz="2000" b="1" dirty="0" smtClean="0">
                <a:solidFill>
                  <a:srgbClr val="46566D"/>
                </a:solidFill>
                <a:latin typeface="Arial" pitchFamily="34" charset="0"/>
              </a:rPr>
            </a:br>
            <a:r>
              <a:rPr lang="ru-RU" sz="2000" b="1" dirty="0" smtClean="0">
                <a:solidFill>
                  <a:srgbClr val="46566D"/>
                </a:solidFill>
                <a:latin typeface="Arial" pitchFamily="34" charset="0"/>
              </a:rPr>
              <a:t>Кировской области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6566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2" y="762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5147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87824" y="73873"/>
            <a:ext cx="6012160" cy="553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6566D"/>
                </a:solidFill>
                <a:latin typeface="Arial" pitchFamily="34" charset="0"/>
                <a:ea typeface="+mn-ea"/>
                <a:cs typeface="+mn-cs"/>
              </a:rPr>
              <a:t>Миграция выпускников 11 классов</a:t>
            </a:r>
            <a:endParaRPr lang="ru-RU" sz="2000" b="1" dirty="0">
              <a:solidFill>
                <a:srgbClr val="46566D"/>
              </a:solidFill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83568" y="1131590"/>
          <a:ext cx="74888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5147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87824" y="73873"/>
            <a:ext cx="6012160" cy="769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6566D"/>
                </a:solidFill>
                <a:latin typeface="Arial" pitchFamily="34" charset="0"/>
                <a:ea typeface="+mn-ea"/>
                <a:cs typeface="+mn-cs"/>
              </a:rPr>
              <a:t>Доля выпускников 11 классов, обучающихся в других регионах</a:t>
            </a:r>
          </a:p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6566D"/>
                </a:solidFill>
                <a:latin typeface="Arial" pitchFamily="34" charset="0"/>
                <a:ea typeface="+mn-ea"/>
                <a:cs typeface="+mn-cs"/>
              </a:rPr>
              <a:t>(в процентах)</a:t>
            </a:r>
            <a:endParaRPr lang="ru-RU" sz="2000" b="1" dirty="0">
              <a:solidFill>
                <a:srgbClr val="46566D"/>
              </a:solidFill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504" y="915566"/>
          <a:ext cx="88569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5147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87824" y="73873"/>
            <a:ext cx="6012160" cy="553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6566D"/>
                </a:solidFill>
                <a:latin typeface="Arial" pitchFamily="34" charset="0"/>
                <a:ea typeface="+mn-ea"/>
                <a:cs typeface="+mn-cs"/>
              </a:rPr>
              <a:t>Численность выпускников 9 классов </a:t>
            </a:r>
          </a:p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6566D"/>
                </a:solidFill>
                <a:latin typeface="Arial" pitchFamily="34" charset="0"/>
                <a:ea typeface="+mn-ea"/>
                <a:cs typeface="+mn-cs"/>
              </a:rPr>
              <a:t>в 2018 году</a:t>
            </a:r>
            <a:endParaRPr lang="ru-RU" sz="2000" b="1" dirty="0">
              <a:solidFill>
                <a:srgbClr val="46566D"/>
              </a:solidFill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44" y="714362"/>
          <a:ext cx="885698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5147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15816" y="73873"/>
            <a:ext cx="6084168" cy="769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6566D"/>
                </a:solidFill>
                <a:latin typeface="Arial" pitchFamily="34" charset="0"/>
              </a:rPr>
              <a:t>Доля выпускников 9 классов, обучающихся в других регионах</a:t>
            </a:r>
          </a:p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6566D"/>
                </a:solidFill>
                <a:latin typeface="Arial" pitchFamily="34" charset="0"/>
              </a:rPr>
              <a:t>(в процентах)</a:t>
            </a:r>
            <a:endParaRPr lang="ru-RU" sz="2000" b="1" dirty="0">
              <a:solidFill>
                <a:srgbClr val="46566D"/>
              </a:solidFill>
              <a:latin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7504" y="915566"/>
          <a:ext cx="90364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628E5-12A4-41C9-AFB8-7E84CB640B9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504" y="627534"/>
          <a:ext cx="4408258" cy="3979721"/>
        </p:xfrm>
        <a:graphic>
          <a:graphicData uri="http://schemas.openxmlformats.org/drawingml/2006/table">
            <a:tbl>
              <a:tblPr/>
              <a:tblGrid>
                <a:gridCol w="2851227"/>
                <a:gridCol w="356916"/>
                <a:gridCol w="362010"/>
                <a:gridCol w="371394"/>
                <a:gridCol w="466711"/>
              </a:tblGrid>
              <a:tr h="16832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Образовательная организация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9 класс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11 класс 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329">
                <a:tc v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Чел.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Доля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Чел.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Доля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263387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Поступили  в колледжи и техникумы, расположенные в Кировской области</a:t>
                      </a:r>
                      <a:endParaRPr lang="ru-RU" sz="1000" b="1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37,35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8,45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263387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Негосударственные колледжи и техникумы на территории Кировской области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263387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Поступили  в колледжи и техникумы, расположенные в других регионах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73949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Кировский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лесопромышленный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колледж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50454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Кировский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авиационный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288734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Вятский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колледж профессиональных технологий, управления и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сервиса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72751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Кировский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автодорожный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97304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Кировский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многопрофильный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49318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Кировский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педагогический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колледж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288734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Колледж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промышленности и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автомобильного сервиса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49318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Кировский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технологический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колледж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49318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Вятский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железнодорожный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70358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Вятский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электромашиностроительный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288734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Кировский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технологический колледж пищевой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промышленности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94911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Вятский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автомобильно-промышленный колледж»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49711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Кировский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сельскохозяйственный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</a:pP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</a:pP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49711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Нолинский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политехнический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</a:pP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</a:pP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987824" y="73873"/>
            <a:ext cx="6012160" cy="553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Выбор техникумов и колледжей выпускниками школ в 2018 году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35614" y="627534"/>
          <a:ext cx="4400881" cy="3560826"/>
        </p:xfrm>
        <a:graphic>
          <a:graphicData uri="http://schemas.openxmlformats.org/drawingml/2006/table">
            <a:tbl>
              <a:tblPr/>
              <a:tblGrid>
                <a:gridCol w="2992932"/>
                <a:gridCol w="287052"/>
                <a:gridCol w="423578"/>
                <a:gridCol w="326249"/>
                <a:gridCol w="371070"/>
              </a:tblGrid>
              <a:tr h="14401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Образовательная организация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9 класс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11 класс 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0806">
                <a:tc v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Чел.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Доля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Чел.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Доля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69334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Орловский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колледж педагогики и профессиональных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технологий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</a:pP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</a:pP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69334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Суводский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лесхоз-техникум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67330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Индустриально-педагогический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колледж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г.Советска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44730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промышленности и народных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промыслов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42560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Куменский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аграрно-технологический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66179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Вятский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аграрно-промышленный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89798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Нолинский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 механизации сельского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хозяйства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41409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Уржумский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аграрно-технический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93020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Яранский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аграрный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16639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Яранский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технологический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40258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Слободской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колледж педагогики и социальных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отношений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63877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Слободской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технологический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36897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Санчурский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социально-экономический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техникум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Кировский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медицинский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колледж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71942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Вятский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колледж </a:t>
                      </a: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культуры</a:t>
                      </a:r>
                      <a:endParaRPr lang="ru-RU" sz="1100" b="0" i="0" u="none" strike="noStrike" kern="1200" spc="-5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100" b="0" i="0" u="none" strike="noStrike" kern="1200" spc="-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Кировский </a:t>
                      </a:r>
                      <a:r>
                        <a:rPr lang="ru-RU" sz="1100" b="0" i="0" u="none" strike="noStrike" kern="1200" spc="-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областной колледж музыкального искусства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628E5-12A4-41C9-AFB8-7E84CB640B9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641025"/>
          <a:ext cx="8856985" cy="4321223"/>
        </p:xfrm>
        <a:graphic>
          <a:graphicData uri="http://schemas.openxmlformats.org/drawingml/2006/table">
            <a:tbl>
              <a:tblPr/>
              <a:tblGrid>
                <a:gridCol w="6048673"/>
                <a:gridCol w="792088"/>
                <a:gridCol w="648072"/>
                <a:gridCol w="720080"/>
                <a:gridCol w="648072"/>
              </a:tblGrid>
              <a:tr h="1694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Образовательная организация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9 класс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11 класс 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834">
                <a:tc v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Количество человек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Доля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Количество человек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Доля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8405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Поступили в вузы и филиалы вузов, расположенные в Кировской области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45,65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18405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Поступили </a:t>
                      </a:r>
                      <a:r>
                        <a:rPr lang="ru-RU" sz="11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в вузы и филиалы вузов, расположенные в других регионах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33,33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2679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ФГБОУ ВО Вятский государственный университет , в том числе "Колледж </a:t>
                      </a:r>
                      <a:r>
                        <a:rPr lang="ru-RU" sz="1100" b="0" i="0" u="none" strike="noStrike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ВятГУ</a:t>
                      </a:r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2679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ФГБОУ ВО Вятская государственная сельскохозяйственная академия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2679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ФГБОУ ВО Кировский государственный медицинский университет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2679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НОУ ВПО Вятский социально-экономический институт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329834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Волго-Вятский институт (филиал) ФГБОУ «Московская государственная юридическая академия им. О.Е. </a:t>
                      </a:r>
                      <a:r>
                        <a:rPr lang="ru-RU" sz="1100" b="0" i="0" u="none" strike="noStrike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Кутафина</a:t>
                      </a:r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2679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АО ЧУ ВПО Московская финансово - юридическая академия Кировский филиал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2679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Кировский филиал НОУ «Санкт-Петербургский гуманитарный университет профсоюзов»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2679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Кировский филиал АНО ВПО «Московский гуманитарно-экономический институт»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329834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Кировский филиал ФГБОУ ВПО «Российская академия народного хозяйства и государственной службы при Президенте РФ»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490196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Филиал федерального государственного бюджетного образовательного учреждения высшего образования «Самарский государственный университет путей сообщения» в г. Кирове (филиал </a:t>
                      </a:r>
                      <a:r>
                        <a:rPr lang="ru-RU" sz="1100" b="0" i="0" u="none" strike="noStrike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СамГУПС</a:t>
                      </a:r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в г. Кирове)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  <a:tr h="329834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Кировский государственный колледж строительства, экономики и права (филиал) ФГБОУ ВО «Московский государственный университет геодезии и картографии»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4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987824" y="73873"/>
            <a:ext cx="6012160" cy="553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Выбор вузов выпускниками школ в 2018 году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51470"/>
            <a:ext cx="2914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87824" y="73873"/>
            <a:ext cx="6012160" cy="553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46566D"/>
                </a:solidFill>
                <a:latin typeface="Arial" pitchFamily="34" charset="0"/>
                <a:ea typeface="+mn-ea"/>
                <a:cs typeface="+mn-cs"/>
              </a:rPr>
              <a:t>Выбор специальностей в организациях высшего образования в 2018 году</a:t>
            </a:r>
            <a:endParaRPr lang="ru-RU" sz="1800" b="1" dirty="0">
              <a:solidFill>
                <a:srgbClr val="46566D"/>
              </a:solidFill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11560" y="3435846"/>
          <a:ext cx="777686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771550"/>
          <a:ext cx="8640959" cy="1501289"/>
        </p:xfrm>
        <a:graphic>
          <a:graphicData uri="http://schemas.openxmlformats.org/drawingml/2006/table">
            <a:tbl>
              <a:tblPr/>
              <a:tblGrid>
                <a:gridCol w="1944216"/>
                <a:gridCol w="1944216"/>
                <a:gridCol w="2376264"/>
                <a:gridCol w="2376263"/>
              </a:tblGrid>
              <a:tr h="248868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Количество бюджетных мест</a:t>
                      </a:r>
                      <a:endParaRPr lang="ru-RU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Число выпускников, выбравших предмет на ЕГЭ</a:t>
                      </a:r>
                      <a:endParaRPr lang="ru-RU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Предполагаемый конкурс</a:t>
                      </a: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бюджетное место </a:t>
                      </a:r>
                      <a:endParaRPr lang="ru-RU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97"/>
                    </a:solidFill>
                  </a:tcPr>
                </a:tc>
              </a:tr>
              <a:tr h="287597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620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1340</a:t>
                      </a:r>
                      <a:endParaRPr lang="ru-RU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2,2</a:t>
                      </a:r>
                      <a:endParaRPr lang="ru-RU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3"/>
                    </a:solidFill>
                  </a:tcPr>
                </a:tc>
              </a:tr>
              <a:tr h="287597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475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2971</a:t>
                      </a:r>
                      <a:endParaRPr lang="ru-RU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6,3</a:t>
                      </a:r>
                      <a:endParaRPr lang="ru-RU" sz="1400" b="0" i="0" u="none" strike="noStrike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3"/>
                    </a:solidFill>
                  </a:tcPr>
                </a:tc>
              </a:tr>
              <a:tr h="287597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848</a:t>
                      </a:r>
                      <a:endParaRPr lang="ru-RU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8,1</a:t>
                      </a:r>
                      <a:endParaRPr lang="ru-RU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3"/>
                    </a:solidFill>
                  </a:tcPr>
                </a:tc>
              </a:tr>
              <a:tr h="287597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449</a:t>
                      </a:r>
                      <a:endParaRPr lang="ru-RU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4,9</a:t>
                      </a:r>
                      <a:endParaRPr lang="ru-RU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3"/>
                    </a:solidFill>
                  </a:tcPr>
                </a:tc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67544" y="667289"/>
            <a:ext cx="835292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ea typeface="DejaVu Serif" pitchFamily="18" charset="0"/>
              <a:cs typeface="Helvetica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979712" y="3291830"/>
            <a:ext cx="568863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+mj-lt"/>
                <a:ea typeface="DejaVu Serif" pitchFamily="18" charset="0"/>
                <a:cs typeface="Helvetica" pitchFamily="34" charset="0"/>
              </a:rPr>
              <a:t>Ориентация школьников на выбор предметов ЕГЭ </a:t>
            </a:r>
            <a:endParaRPr lang="ru-RU" sz="1400" b="1" dirty="0">
              <a:solidFill>
                <a:srgbClr val="C00000"/>
              </a:solidFill>
              <a:latin typeface="+mj-lt"/>
              <a:ea typeface="DejaVu Serif" pitchFamily="18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49974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Конкурс на гуманитарные специальности во много раз выше, 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чем на технические специальности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003798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СР">
      <a:dk1>
        <a:srgbClr val="1F1F1F"/>
      </a:dk1>
      <a:lt1>
        <a:sysClr val="window" lastClr="FFFFFF"/>
      </a:lt1>
      <a:dk2>
        <a:srgbClr val="1F497D"/>
      </a:dk2>
      <a:lt2>
        <a:srgbClr val="FFFFFF"/>
      </a:lt2>
      <a:accent1>
        <a:srgbClr val="4274B0"/>
      </a:accent1>
      <a:accent2>
        <a:srgbClr val="67CF3D"/>
      </a:accent2>
      <a:accent3>
        <a:srgbClr val="A5A5A5"/>
      </a:accent3>
      <a:accent4>
        <a:srgbClr val="FFC000"/>
      </a:accent4>
      <a:accent5>
        <a:srgbClr val="C00000"/>
      </a:accent5>
      <a:accent6>
        <a:srgbClr val="007F00"/>
      </a:accent6>
      <a:hlink>
        <a:srgbClr val="3F3F3F"/>
      </a:hlink>
      <a:folHlink>
        <a:srgbClr val="3F3F3F"/>
      </a:folHlink>
    </a:clrScheme>
    <a:fontScheme name="МСР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18090</TotalTime>
  <Words>1944</Words>
  <Application>Microsoft Office PowerPoint</Application>
  <PresentationFormat>Экран (16:9)</PresentationFormat>
  <Paragraphs>427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DejaVu Serif</vt:lpstr>
      <vt:lpstr>Helvetica</vt:lpstr>
      <vt:lpstr>Times New Roman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Ю. Кислухина</dc:creator>
  <cp:lastModifiedBy>BOSS</cp:lastModifiedBy>
  <cp:revision>2094</cp:revision>
  <cp:lastPrinted>2018-05-29T15:53:21Z</cp:lastPrinted>
  <dcterms:created xsi:type="dcterms:W3CDTF">2018-01-17T08:51:59Z</dcterms:created>
  <dcterms:modified xsi:type="dcterms:W3CDTF">2018-11-07T08:11:37Z</dcterms:modified>
</cp:coreProperties>
</file>